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359F2E-5A44-4064-8C65-07CB575AF2FA}" type="datetimeFigureOut">
              <a:rPr lang="en-US" smtClean="0"/>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2536713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359F2E-5A44-4064-8C65-07CB575AF2FA}" type="datetimeFigureOut">
              <a:rPr lang="en-US" smtClean="0"/>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122079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359F2E-5A44-4064-8C65-07CB575AF2FA}" type="datetimeFigureOut">
              <a:rPr lang="en-US" smtClean="0"/>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388117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359F2E-5A44-4064-8C65-07CB575AF2FA}" type="datetimeFigureOut">
              <a:rPr lang="en-US" smtClean="0"/>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1440346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359F2E-5A44-4064-8C65-07CB575AF2FA}" type="datetimeFigureOut">
              <a:rPr lang="en-US" smtClean="0"/>
              <a:t>7/26/2025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169934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359F2E-5A44-4064-8C65-07CB575AF2FA}" type="datetimeFigureOut">
              <a:rPr lang="en-US" smtClean="0"/>
              <a:t>7/26/2025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26783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359F2E-5A44-4064-8C65-07CB575AF2FA}" type="datetimeFigureOut">
              <a:rPr lang="en-US" smtClean="0"/>
              <a:t>7/26/2025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3033758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59F2E-5A44-4064-8C65-07CB575AF2FA}" type="datetimeFigureOut">
              <a:rPr lang="en-US" smtClean="0"/>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349081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59F2E-5A44-4064-8C65-07CB575AF2FA}" type="datetimeFigureOut">
              <a:rPr lang="en-US" smtClean="0"/>
              <a:t>7/26/2025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170564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359F2E-5A44-4064-8C65-07CB575AF2FA}" type="datetimeFigureOut">
              <a:rPr lang="en-US" smtClean="0"/>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2394232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359F2E-5A44-4064-8C65-07CB575AF2FA}" type="datetimeFigureOut">
              <a:rPr lang="en-US" smtClean="0"/>
              <a:t>7/26/2025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7FE29-E843-4C43-A403-FFD5D1D55189}" type="slidenum">
              <a:rPr lang="en-US" smtClean="0"/>
              <a:t>‹#›</a:t>
            </a:fld>
            <a:endParaRPr lang="en-US"/>
          </a:p>
        </p:txBody>
      </p:sp>
    </p:spTree>
    <p:extLst>
      <p:ext uri="{BB962C8B-B14F-4D97-AF65-F5344CB8AC3E}">
        <p14:creationId xmlns:p14="http://schemas.microsoft.com/office/powerpoint/2010/main" val="63616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59F2E-5A44-4064-8C65-07CB575AF2FA}" type="datetimeFigureOut">
              <a:rPr lang="en-US" smtClean="0"/>
              <a:t>7/26/2025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87FE29-E843-4C43-A403-FFD5D1D55189}" type="slidenum">
              <a:rPr lang="en-US" smtClean="0"/>
              <a:t>‹#›</a:t>
            </a:fld>
            <a:endParaRPr lang="en-US"/>
          </a:p>
        </p:txBody>
      </p:sp>
    </p:spTree>
    <p:extLst>
      <p:ext uri="{BB962C8B-B14F-4D97-AF65-F5344CB8AC3E}">
        <p14:creationId xmlns:p14="http://schemas.microsoft.com/office/powerpoint/2010/main" val="3216027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1.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1.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1.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Power system stability</a:t>
            </a:r>
            <a:endParaRPr lang="en-US" dirty="0"/>
          </a:p>
        </p:txBody>
      </p:sp>
      <p:sp>
        <p:nvSpPr>
          <p:cNvPr id="3" name="Subtitle 2"/>
          <p:cNvSpPr>
            <a:spLocks noGrp="1"/>
          </p:cNvSpPr>
          <p:nvPr>
            <p:ph type="subTitle" idx="1"/>
          </p:nvPr>
        </p:nvSpPr>
        <p:spPr/>
        <p:txBody>
          <a:bodyPr/>
          <a:lstStyle/>
          <a:p>
            <a:endParaRPr lang="en-US"/>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366153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Transient Stability-Equal Area Criterion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transient stability studies involve the determination of whether or not synchronism is maintained after the machine has been subjected to severe disturbance. This may be sudden application of load, loss of generation, loss of large load, or a fault on the system. A method known as the equal area criterion can be used for a quick prediction of stability. This method is based on the graphical interpretation of the energy stored in the rotating mass as an aid to determine if the machine maintains its stability after a disturbance. This method is only applicable to a one-machine system connected to an infinite bus or a two-machine system. Because it provides physical insight to the dynamic behavior of the machine</a:t>
            </a:r>
            <a:endParaRPr lang="en-US"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918115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7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smtClean="0"/>
                  <a:t>Now consider the swing equation (18),  </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𝑀</m:t>
                          </m:r>
                        </m:e>
                        <m:sub>
                          <m:d>
                            <m:dPr>
                              <m:ctrlPr>
                                <a:rPr lang="en-US" i="1" smtClean="0">
                                  <a:latin typeface="Cambria Math"/>
                                </a:rPr>
                              </m:ctrlPr>
                            </m:dPr>
                            <m:e>
                              <m:r>
                                <a:rPr lang="en-US" b="0" i="1" smtClean="0">
                                  <a:latin typeface="Cambria Math"/>
                                </a:rPr>
                                <m:t>𝑝𝑢</m:t>
                              </m:r>
                            </m:e>
                          </m:d>
                        </m:sub>
                      </m:sSub>
                      <m:f>
                        <m:fPr>
                          <m:ctrlPr>
                            <a:rPr lang="en-US" i="1" smtClean="0">
                              <a:latin typeface="Cambria Math"/>
                            </a:rPr>
                          </m:ctrlPr>
                        </m:fPr>
                        <m:num>
                          <m:sSup>
                            <m:sSupPr>
                              <m:ctrlPr>
                                <a:rPr lang="en-US" i="1" smtClean="0">
                                  <a:latin typeface="Cambria Math"/>
                                </a:rPr>
                              </m:ctrlPr>
                            </m:sSupPr>
                            <m:e>
                              <m:r>
                                <a:rPr lang="en-US" b="0" i="1" smtClean="0">
                                  <a:latin typeface="Cambria Math"/>
                                </a:rPr>
                                <m:t>𝑑</m:t>
                              </m:r>
                            </m:e>
                            <m:sup>
                              <m:r>
                                <a:rPr lang="en-US" b="0" i="1" smtClean="0">
                                  <a:latin typeface="Cambria Math"/>
                                </a:rPr>
                                <m:t>2</m:t>
                              </m:r>
                            </m:sup>
                          </m:sSup>
                          <m:r>
                            <a:rPr lang="en-US" i="1" smtClean="0">
                              <a:latin typeface="Cambria Math"/>
                              <a:ea typeface="Cambria Math"/>
                            </a:rPr>
                            <m:t>𝛿</m:t>
                          </m:r>
                        </m:num>
                        <m:den>
                          <m:r>
                            <a:rPr lang="en-US" b="0" i="1" smtClean="0">
                              <a:latin typeface="Cambria Math"/>
                            </a:rPr>
                            <m:t>𝑑</m:t>
                          </m:r>
                          <m:sSup>
                            <m:sSupPr>
                              <m:ctrlPr>
                                <a:rPr lang="en-US" b="0" i="1" smtClean="0">
                                  <a:latin typeface="Cambria Math"/>
                                </a:rPr>
                              </m:ctrlPr>
                            </m:sSupPr>
                            <m:e>
                              <m:r>
                                <a:rPr lang="en-US" b="0" i="1" smtClean="0">
                                  <a:latin typeface="Cambria Math"/>
                                </a:rPr>
                                <m:t>𝑡</m:t>
                              </m:r>
                            </m:e>
                            <m:sup>
                              <m:r>
                                <a:rPr lang="en-US" b="0" i="1" smtClean="0">
                                  <a:latin typeface="Cambria Math"/>
                                </a:rPr>
                                <m:t>2</m:t>
                              </m:r>
                            </m:sup>
                          </m:sSup>
                        </m:den>
                      </m:f>
                      <m:r>
                        <a:rPr lang="en-US" b="0" i="1" smtClean="0">
                          <a:latin typeface="Cambria Math"/>
                        </a:rPr>
                        <m:t>=</m:t>
                      </m:r>
                      <m:d>
                        <m:dPr>
                          <m:ctrlPr>
                            <a:rPr lang="en-US" b="0" i="1" smtClean="0">
                              <a:latin typeface="Cambria Math"/>
                            </a:rPr>
                          </m:ctrlPr>
                        </m:dPr>
                        <m:e>
                          <m:sSub>
                            <m:sSubPr>
                              <m:ctrlPr>
                                <a:rPr lang="en-US" b="0" i="1" smtClean="0">
                                  <a:latin typeface="Cambria Math"/>
                                </a:rPr>
                              </m:ctrlPr>
                            </m:sSubPr>
                            <m:e>
                              <m:r>
                                <a:rPr lang="en-US" b="0" i="1" smtClean="0">
                                  <a:latin typeface="Cambria Math"/>
                                </a:rPr>
                                <m:t>𝑃</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𝑒</m:t>
                              </m:r>
                            </m:sub>
                          </m:sSub>
                        </m:e>
                      </m:d>
                    </m:oMath>
                  </m:oMathPara>
                </a14:m>
                <a:endParaRPr lang="en-US" dirty="0" smtClean="0"/>
              </a:p>
              <a:p>
                <a:pPr marL="0" indent="0">
                  <a:buNone/>
                </a:pPr>
                <a:r>
                  <a:rPr lang="en-US" dirty="0" smtClean="0"/>
                  <a:t>Or   </a:t>
                </a:r>
                <a14:m>
                  <m:oMath xmlns:m="http://schemas.openxmlformats.org/officeDocument/2006/math">
                    <m:sSub>
                      <m:sSubPr>
                        <m:ctrlPr>
                          <a:rPr lang="en-US" i="1">
                            <a:latin typeface="Cambria Math"/>
                          </a:rPr>
                        </m:ctrlPr>
                      </m:sSubPr>
                      <m:e>
                        <m:r>
                          <a:rPr lang="en-US" i="1">
                            <a:latin typeface="Cambria Math"/>
                          </a:rPr>
                          <m:t>𝑀</m:t>
                        </m:r>
                      </m:e>
                      <m:sub>
                        <m:d>
                          <m:dPr>
                            <m:ctrlPr>
                              <a:rPr lang="en-US" i="1">
                                <a:latin typeface="Cambria Math"/>
                              </a:rPr>
                            </m:ctrlPr>
                          </m:dPr>
                          <m:e>
                            <m:r>
                              <a:rPr lang="en-US" i="1">
                                <a:latin typeface="Cambria Math"/>
                              </a:rPr>
                              <m:t>𝑝𝑢</m:t>
                            </m:r>
                          </m:e>
                        </m:d>
                      </m:sub>
                    </m:sSub>
                    <m:f>
                      <m:fPr>
                        <m:ctrlPr>
                          <a:rPr lang="en-US" i="1">
                            <a:latin typeface="Cambria Math"/>
                          </a:rPr>
                        </m:ctrlPr>
                      </m:fPr>
                      <m:num>
                        <m:sSup>
                          <m:sSupPr>
                            <m:ctrlPr>
                              <a:rPr lang="en-US" i="1">
                                <a:latin typeface="Cambria Math"/>
                              </a:rPr>
                            </m:ctrlPr>
                          </m:sSupPr>
                          <m:e>
                            <m:r>
                              <a:rPr lang="en-US" i="1">
                                <a:latin typeface="Cambria Math"/>
                              </a:rPr>
                              <m:t>𝑑</m:t>
                            </m:r>
                          </m:e>
                          <m:sup>
                            <m:r>
                              <a:rPr lang="en-US" i="1">
                                <a:latin typeface="Cambria Math"/>
                              </a:rPr>
                              <m:t>2</m:t>
                            </m:r>
                          </m:sup>
                        </m:sSup>
                        <m:r>
                          <a:rPr lang="en-US" i="1">
                            <a:latin typeface="Cambria Math"/>
                            <a:ea typeface="Cambria Math"/>
                          </a:rPr>
                          <m:t>𝛿</m:t>
                        </m:r>
                      </m:num>
                      <m:den>
                        <m:r>
                          <a:rPr lang="en-US" i="1">
                            <a:latin typeface="Cambria Math"/>
                          </a:rPr>
                          <m:t>𝑑</m:t>
                        </m:r>
                        <m:sSup>
                          <m:sSupPr>
                            <m:ctrlPr>
                              <a:rPr lang="en-US" i="1">
                                <a:latin typeface="Cambria Math"/>
                              </a:rPr>
                            </m:ctrlPr>
                          </m:sSupPr>
                          <m:e>
                            <m:r>
                              <a:rPr lang="en-US" i="1">
                                <a:latin typeface="Cambria Math"/>
                              </a:rPr>
                              <m:t>𝑡</m:t>
                            </m:r>
                          </m:e>
                          <m:sup>
                            <m:r>
                              <a:rPr lang="en-US" i="1">
                                <a:latin typeface="Cambria Math"/>
                              </a:rPr>
                              <m:t>2</m:t>
                            </m:r>
                          </m:sup>
                        </m:sSup>
                      </m:den>
                    </m:f>
                    <m:r>
                      <a:rPr lang="en-US" i="1">
                        <a:latin typeface="Cambria Math"/>
                      </a:rPr>
                      <m:t>=</m:t>
                    </m:r>
                    <m:sSub>
                      <m:sSubPr>
                        <m:ctrlPr>
                          <a:rPr lang="en-US" i="1" smtClean="0">
                            <a:latin typeface="Cambria Math"/>
                          </a:rPr>
                        </m:ctrlPr>
                      </m:sSubPr>
                      <m:e>
                        <m:r>
                          <a:rPr lang="en-US" b="0" i="1" smtClean="0">
                            <a:latin typeface="Cambria Math"/>
                          </a:rPr>
                          <m:t>𝑃</m:t>
                        </m:r>
                      </m:e>
                      <m:sub>
                        <m:r>
                          <a:rPr lang="en-US" b="0" i="1" smtClean="0">
                            <a:latin typeface="Cambria Math"/>
                          </a:rPr>
                          <m:t>𝑎</m:t>
                        </m:r>
                      </m:sub>
                    </m:sSub>
                  </m:oMath>
                </a14:m>
                <a:r>
                  <a:rPr lang="en-US" dirty="0" smtClean="0"/>
                  <a:t> </a:t>
                </a:r>
              </a:p>
              <a:p>
                <a:pPr marL="0" indent="0">
                  <a:buNone/>
                </a:pPr>
                <a:r>
                  <a:rPr lang="en-US" dirty="0" smtClean="0"/>
                  <a:t>or </a:t>
                </a:r>
                <a14:m>
                  <m:oMath xmlns:m="http://schemas.openxmlformats.org/officeDocument/2006/math">
                    <m:f>
                      <m:fPr>
                        <m:ctrlPr>
                          <a:rPr lang="en-US" i="1">
                            <a:latin typeface="Cambria Math"/>
                          </a:rPr>
                        </m:ctrlPr>
                      </m:fPr>
                      <m:num>
                        <m:sSup>
                          <m:sSupPr>
                            <m:ctrlPr>
                              <a:rPr lang="en-US" i="1">
                                <a:latin typeface="Cambria Math"/>
                              </a:rPr>
                            </m:ctrlPr>
                          </m:sSupPr>
                          <m:e>
                            <m:r>
                              <a:rPr lang="en-US" i="1">
                                <a:latin typeface="Cambria Math"/>
                              </a:rPr>
                              <m:t>𝑑</m:t>
                            </m:r>
                          </m:e>
                          <m:sup>
                            <m:r>
                              <a:rPr lang="en-US" i="1">
                                <a:latin typeface="Cambria Math"/>
                              </a:rPr>
                              <m:t>2</m:t>
                            </m:r>
                          </m:sup>
                        </m:sSup>
                        <m:r>
                          <a:rPr lang="en-US" i="1">
                            <a:latin typeface="Cambria Math"/>
                            <a:ea typeface="Cambria Math"/>
                          </a:rPr>
                          <m:t>𝛿</m:t>
                        </m:r>
                      </m:num>
                      <m:den>
                        <m:r>
                          <a:rPr lang="en-US" i="1">
                            <a:latin typeface="Cambria Math"/>
                          </a:rPr>
                          <m:t>𝑑</m:t>
                        </m:r>
                        <m:sSup>
                          <m:sSupPr>
                            <m:ctrlPr>
                              <a:rPr lang="en-US" i="1">
                                <a:latin typeface="Cambria Math"/>
                              </a:rPr>
                            </m:ctrlPr>
                          </m:sSupPr>
                          <m:e>
                            <m:r>
                              <a:rPr lang="en-US" i="1">
                                <a:latin typeface="Cambria Math"/>
                              </a:rPr>
                              <m:t>𝑡</m:t>
                            </m:r>
                          </m:e>
                          <m:sup>
                            <m:r>
                              <a:rPr lang="en-US" i="1">
                                <a:latin typeface="Cambria Math"/>
                              </a:rPr>
                              <m:t>2</m:t>
                            </m:r>
                          </m:sup>
                        </m:sSup>
                      </m:den>
                    </m:f>
                    <m:r>
                      <a:rPr lang="en-US" i="1">
                        <a:latin typeface="Cambria Math"/>
                      </a:rPr>
                      <m:t>=</m:t>
                    </m:r>
                    <m:f>
                      <m:fPr>
                        <m:ctrlPr>
                          <a:rPr lang="en-US" i="1" smtClean="0">
                            <a:latin typeface="Cambria Math"/>
                          </a:rPr>
                        </m:ctrlPr>
                      </m:fPr>
                      <m:num>
                        <m:sSub>
                          <m:sSubPr>
                            <m:ctrlPr>
                              <a:rPr lang="en-US" i="1">
                                <a:latin typeface="Cambria Math"/>
                              </a:rPr>
                            </m:ctrlPr>
                          </m:sSubPr>
                          <m:e>
                            <m:r>
                              <a:rPr lang="en-US" i="1">
                                <a:latin typeface="Cambria Math"/>
                              </a:rPr>
                              <m:t>𝑃</m:t>
                            </m:r>
                          </m:e>
                          <m:sub>
                            <m:r>
                              <a:rPr lang="en-US" i="1">
                                <a:latin typeface="Cambria Math"/>
                              </a:rPr>
                              <m:t>𝑎</m:t>
                            </m:r>
                          </m:sub>
                        </m:sSub>
                      </m:num>
                      <m:den>
                        <m:r>
                          <a:rPr lang="en-US" b="0" i="1" smtClean="0">
                            <a:latin typeface="Cambria Math"/>
                          </a:rPr>
                          <m:t>𝑀</m:t>
                        </m:r>
                      </m:den>
                    </m:f>
                    <m:r>
                      <a:rPr lang="en-US" b="0" i="1" smtClean="0">
                        <a:latin typeface="Cambria Math"/>
                      </a:rPr>
                      <m:t>………………………………..(</m:t>
                    </m:r>
                    <m:r>
                      <a:rPr lang="en-US" b="0" i="1" smtClean="0">
                        <a:latin typeface="Cambria Math"/>
                      </a:rPr>
                      <m:t>1</m:t>
                    </m:r>
                    <m:r>
                      <a:rPr lang="en-US" b="0" i="1" smtClean="0">
                        <a:latin typeface="Cambria Math"/>
                      </a:rPr>
                      <m:t>)</m:t>
                    </m:r>
                  </m:oMath>
                </a14:m>
                <a:endParaRPr lang="en-US" dirty="0" smtClean="0"/>
              </a:p>
              <a:p>
                <a:pPr marL="0" indent="0">
                  <a:buNone/>
                </a:pPr>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852" t="-1752"/>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256350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3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1"/>
                <a:ext cx="8229600" cy="2819400"/>
              </a:xfrm>
            </p:spPr>
            <p:txBody>
              <a:bodyPr>
                <a:normAutofit fontScale="85000" lnSpcReduction="20000"/>
              </a:bodyPr>
              <a:lstStyle/>
              <a:p>
                <a:r>
                  <a:rPr lang="en-US" dirty="0" smtClean="0"/>
                  <a:t>As shown in below, in an unstable system, δ increases indefinitely with time and machine looses synchronism. In a stable system, δ undergoes oscillations, which eventually die out due to damping. From Fig., it is clear that, for a system to be stable, it must be that   </a:t>
                </a:r>
                <a14:m>
                  <m:oMath xmlns:m="http://schemas.openxmlformats.org/officeDocument/2006/math">
                    <m:f>
                      <m:fPr>
                        <m:ctrlPr>
                          <a:rPr lang="en-US" i="1" smtClean="0">
                            <a:latin typeface="Cambria Math"/>
                          </a:rPr>
                        </m:ctrlPr>
                      </m:fPr>
                      <m:num>
                        <m:r>
                          <a:rPr lang="en-US" b="0" i="1" smtClean="0">
                            <a:latin typeface="Cambria Math"/>
                          </a:rPr>
                          <m:t>𝑑</m:t>
                        </m:r>
                        <m:r>
                          <a:rPr lang="en-US" b="0" i="1" smtClean="0">
                            <a:latin typeface="Cambria Math"/>
                            <a:ea typeface="Cambria Math"/>
                          </a:rPr>
                          <m:t>𝛿</m:t>
                        </m:r>
                      </m:num>
                      <m:den>
                        <m:r>
                          <a:rPr lang="en-US" b="0" i="1" smtClean="0">
                            <a:latin typeface="Cambria Math"/>
                          </a:rPr>
                          <m:t>𝑑𝑡</m:t>
                        </m:r>
                      </m:den>
                    </m:f>
                    <m:r>
                      <a:rPr lang="en-US" b="0" i="1" smtClean="0">
                        <a:latin typeface="Cambria Math"/>
                      </a:rPr>
                      <m:t>=</m:t>
                    </m:r>
                    <m:r>
                      <a:rPr lang="en-US" b="0" i="1" smtClean="0">
                        <a:latin typeface="Cambria Math"/>
                      </a:rPr>
                      <m:t>0</m:t>
                    </m:r>
                  </m:oMath>
                </a14:m>
                <a:r>
                  <a:rPr lang="en-US" dirty="0" smtClean="0"/>
                  <a:t> at some instant. This criterion (</a:t>
                </a:r>
                <a14:m>
                  <m:oMath xmlns:m="http://schemas.openxmlformats.org/officeDocument/2006/math">
                    <m:f>
                      <m:fPr>
                        <m:ctrlPr>
                          <a:rPr lang="en-US" i="1">
                            <a:latin typeface="Cambria Math"/>
                          </a:rPr>
                        </m:ctrlPr>
                      </m:fPr>
                      <m:num>
                        <m:r>
                          <a:rPr lang="en-US" i="1">
                            <a:latin typeface="Cambria Math"/>
                          </a:rPr>
                          <m:t>𝑑</m:t>
                        </m:r>
                        <m:r>
                          <a:rPr lang="en-US" i="1">
                            <a:latin typeface="Cambria Math"/>
                            <a:ea typeface="Cambria Math"/>
                          </a:rPr>
                          <m:t>𝛿</m:t>
                        </m:r>
                      </m:num>
                      <m:den>
                        <m:r>
                          <a:rPr lang="en-US" i="1">
                            <a:latin typeface="Cambria Math"/>
                          </a:rPr>
                          <m:t>𝑑𝑡</m:t>
                        </m:r>
                      </m:den>
                    </m:f>
                    <m:r>
                      <a:rPr lang="en-US" i="1">
                        <a:latin typeface="Cambria Math"/>
                      </a:rPr>
                      <m:t>=</m:t>
                    </m:r>
                    <m:r>
                      <a:rPr lang="en-US" i="1">
                        <a:latin typeface="Cambria Math"/>
                      </a:rPr>
                      <m:t>0</m:t>
                    </m:r>
                  </m:oMath>
                </a14:m>
                <a:r>
                  <a:rPr lang="en-US" dirty="0"/>
                  <a:t> ) can simply be obtained from equation </a:t>
                </a:r>
                <a:r>
                  <a:rPr lang="en-US" dirty="0" smtClean="0"/>
                  <a:t>(1).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1"/>
                <a:ext cx="8229600" cy="2819400"/>
              </a:xfrm>
              <a:blipFill rotWithShape="1">
                <a:blip r:embed="rId4"/>
                <a:stretch>
                  <a:fillRect l="-1185" t="-4329"/>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4273685"/>
            <a:ext cx="3810000" cy="2431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789248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17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pPr marL="0" indent="0">
                  <a:buNone/>
                </a:pPr>
                <a:r>
                  <a:rPr lang="en-US" dirty="0" smtClean="0"/>
                  <a:t>Multiplying equation (1) by </a:t>
                </a:r>
                <a14:m>
                  <m:oMath xmlns:m="http://schemas.openxmlformats.org/officeDocument/2006/math">
                    <m:f>
                      <m:fPr>
                        <m:ctrlPr>
                          <a:rPr lang="en-US" i="1" smtClean="0">
                            <a:latin typeface="Cambria Math"/>
                          </a:rPr>
                        </m:ctrlPr>
                      </m:fPr>
                      <m:num>
                        <m:r>
                          <a:rPr lang="en-US" b="0" i="1" smtClean="0">
                            <a:latin typeface="Cambria Math"/>
                          </a:rPr>
                          <m:t>2</m:t>
                        </m:r>
                        <m:r>
                          <a:rPr lang="en-US" b="0" i="1" smtClean="0">
                            <a:latin typeface="Cambria Math"/>
                          </a:rPr>
                          <m:t>𝑑</m:t>
                        </m:r>
                        <m:r>
                          <a:rPr lang="en-US" b="0" i="1" smtClean="0">
                            <a:latin typeface="Cambria Math"/>
                            <a:ea typeface="Cambria Math"/>
                          </a:rPr>
                          <m:t>𝛿</m:t>
                        </m:r>
                      </m:num>
                      <m:den>
                        <m:r>
                          <a:rPr lang="en-US" b="0" i="1" smtClean="0">
                            <a:latin typeface="Cambria Math"/>
                          </a:rPr>
                          <m:t>𝑑𝑡</m:t>
                        </m:r>
                      </m:den>
                    </m:f>
                  </m:oMath>
                </a14:m>
                <a:r>
                  <a:rPr lang="en-US" dirty="0" smtClean="0"/>
                  <a:t>      , we have                </a:t>
                </a:r>
              </a:p>
              <a:p>
                <a:pPr marL="0" indent="0">
                  <a:buNone/>
                </a:pPr>
                <a:r>
                  <a:rPr lang="en-US" dirty="0" smtClean="0"/>
                  <a:t> </a:t>
                </a:r>
                <a14:m>
                  <m:oMath xmlns:m="http://schemas.openxmlformats.org/officeDocument/2006/math">
                    <m:f>
                      <m:fPr>
                        <m:ctrlPr>
                          <a:rPr lang="en-US" i="1">
                            <a:latin typeface="Cambria Math"/>
                          </a:rPr>
                        </m:ctrlPr>
                      </m:fPr>
                      <m:num>
                        <m:r>
                          <a:rPr lang="en-US" i="1">
                            <a:latin typeface="Cambria Math"/>
                          </a:rPr>
                          <m:t>2</m:t>
                        </m:r>
                        <m:r>
                          <a:rPr lang="en-US" i="1">
                            <a:latin typeface="Cambria Math"/>
                          </a:rPr>
                          <m:t>𝑑</m:t>
                        </m:r>
                        <m:r>
                          <a:rPr lang="en-US" i="1">
                            <a:latin typeface="Cambria Math"/>
                            <a:ea typeface="Cambria Math"/>
                          </a:rPr>
                          <m:t>𝛿</m:t>
                        </m:r>
                      </m:num>
                      <m:den>
                        <m:r>
                          <a:rPr lang="en-US" i="1">
                            <a:latin typeface="Cambria Math"/>
                          </a:rPr>
                          <m:t>𝑑𝑡</m:t>
                        </m:r>
                      </m:den>
                    </m:f>
                    <m:r>
                      <a:rPr lang="en-US" i="1">
                        <a:latin typeface="Cambria Math"/>
                      </a:rPr>
                      <m:t> </m:t>
                    </m:r>
                    <m:f>
                      <m:fPr>
                        <m:ctrlPr>
                          <a:rPr lang="en-US" i="1">
                            <a:latin typeface="Cambria Math"/>
                          </a:rPr>
                        </m:ctrlPr>
                      </m:fPr>
                      <m:num>
                        <m:sSup>
                          <m:sSupPr>
                            <m:ctrlPr>
                              <a:rPr lang="en-US" i="1">
                                <a:latin typeface="Cambria Math"/>
                              </a:rPr>
                            </m:ctrlPr>
                          </m:sSupPr>
                          <m:e>
                            <m:r>
                              <a:rPr lang="en-US" i="1">
                                <a:latin typeface="Cambria Math"/>
                              </a:rPr>
                              <m:t>𝑑</m:t>
                            </m:r>
                          </m:e>
                          <m:sup>
                            <m:r>
                              <a:rPr lang="en-US" i="1">
                                <a:latin typeface="Cambria Math"/>
                              </a:rPr>
                              <m:t>2</m:t>
                            </m:r>
                          </m:sup>
                        </m:sSup>
                        <m:r>
                          <a:rPr lang="en-US" i="1">
                            <a:latin typeface="Cambria Math"/>
                            <a:ea typeface="Cambria Math"/>
                          </a:rPr>
                          <m:t>𝛿</m:t>
                        </m:r>
                      </m:num>
                      <m:den>
                        <m:r>
                          <a:rPr lang="en-US" i="1">
                            <a:latin typeface="Cambria Math"/>
                          </a:rPr>
                          <m:t>𝑑</m:t>
                        </m:r>
                        <m:sSup>
                          <m:sSupPr>
                            <m:ctrlPr>
                              <a:rPr lang="en-US" i="1">
                                <a:latin typeface="Cambria Math"/>
                              </a:rPr>
                            </m:ctrlPr>
                          </m:sSupPr>
                          <m:e>
                            <m:r>
                              <a:rPr lang="en-US" i="1">
                                <a:latin typeface="Cambria Math"/>
                              </a:rPr>
                              <m:t>𝑡</m:t>
                            </m:r>
                          </m:e>
                          <m:sup>
                            <m:r>
                              <a:rPr lang="en-US" i="1">
                                <a:latin typeface="Cambria Math"/>
                              </a:rPr>
                              <m:t>2</m:t>
                            </m:r>
                          </m:sup>
                        </m:sSup>
                      </m:den>
                    </m:f>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𝑃</m:t>
                            </m:r>
                          </m:e>
                          <m:sub>
                            <m:r>
                              <a:rPr lang="en-US" i="1">
                                <a:latin typeface="Cambria Math"/>
                              </a:rPr>
                              <m:t>𝑎</m:t>
                            </m:r>
                          </m:sub>
                        </m:sSub>
                      </m:num>
                      <m:den>
                        <m:r>
                          <a:rPr lang="en-US" i="1">
                            <a:latin typeface="Cambria Math"/>
                          </a:rPr>
                          <m:t>𝑀</m:t>
                        </m:r>
                      </m:den>
                    </m:f>
                  </m:oMath>
                </a14:m>
                <a:r>
                  <a:rPr lang="en-US" dirty="0"/>
                  <a:t> </a:t>
                </a:r>
                <a14:m>
                  <m:oMath xmlns:m="http://schemas.openxmlformats.org/officeDocument/2006/math">
                    <m:f>
                      <m:fPr>
                        <m:ctrlPr>
                          <a:rPr lang="en-US" i="1">
                            <a:latin typeface="Cambria Math"/>
                          </a:rPr>
                        </m:ctrlPr>
                      </m:fPr>
                      <m:num>
                        <m:r>
                          <a:rPr lang="en-US" i="1">
                            <a:latin typeface="Cambria Math"/>
                          </a:rPr>
                          <m:t>2</m:t>
                        </m:r>
                        <m:r>
                          <a:rPr lang="en-US" i="1">
                            <a:latin typeface="Cambria Math"/>
                          </a:rPr>
                          <m:t>𝑑</m:t>
                        </m:r>
                        <m:r>
                          <a:rPr lang="en-US" i="1">
                            <a:latin typeface="Cambria Math"/>
                            <a:ea typeface="Cambria Math"/>
                          </a:rPr>
                          <m:t>𝛿</m:t>
                        </m:r>
                      </m:num>
                      <m:den>
                        <m:r>
                          <a:rPr lang="en-US" i="1">
                            <a:latin typeface="Cambria Math"/>
                          </a:rPr>
                          <m:t>𝑑𝑡</m:t>
                        </m:r>
                      </m:den>
                    </m:f>
                  </m:oMath>
                </a14:m>
                <a:r>
                  <a:rPr lang="en-US" dirty="0" smtClean="0"/>
                  <a:t>……………………………..(2) </a:t>
                </a:r>
              </a:p>
              <a:p>
                <a:pPr marL="0" indent="0">
                  <a:buNone/>
                </a:pPr>
                <a:r>
                  <a:rPr lang="en-US" dirty="0" smtClean="0"/>
                  <a:t> This upon integration with respect to time gives               </a:t>
                </a:r>
              </a:p>
              <a:p>
                <a:pPr marL="0" indent="0">
                  <a:buNone/>
                </a:pPr>
                <a14:m>
                  <m:oMath xmlns:m="http://schemas.openxmlformats.org/officeDocument/2006/math">
                    <m:sSup>
                      <m:sSupPr>
                        <m:ctrlPr>
                          <a:rPr lang="en-US" i="1" smtClean="0">
                            <a:latin typeface="Cambria Math"/>
                          </a:rPr>
                        </m:ctrlPr>
                      </m:sSupPr>
                      <m:e>
                        <m:d>
                          <m:dPr>
                            <m:ctrlPr>
                              <a:rPr lang="en-US" i="1" smtClean="0">
                                <a:latin typeface="Cambria Math"/>
                              </a:rPr>
                            </m:ctrlPr>
                          </m:dPr>
                          <m:e>
                            <m:f>
                              <m:fPr>
                                <m:ctrlPr>
                                  <a:rPr lang="en-US" i="1" smtClean="0">
                                    <a:latin typeface="Cambria Math"/>
                                  </a:rPr>
                                </m:ctrlPr>
                              </m:fPr>
                              <m:num>
                                <m:r>
                                  <a:rPr lang="en-US" b="0" i="1" smtClean="0">
                                    <a:latin typeface="Cambria Math"/>
                                  </a:rPr>
                                  <m:t>𝑑</m:t>
                                </m:r>
                                <m:r>
                                  <a:rPr lang="en-US" b="0" i="1" smtClean="0">
                                    <a:latin typeface="Cambria Math"/>
                                    <a:ea typeface="Cambria Math"/>
                                  </a:rPr>
                                  <m:t>𝛿</m:t>
                                </m:r>
                              </m:num>
                              <m:den>
                                <m:r>
                                  <a:rPr lang="en-US" b="0" i="1" smtClean="0">
                                    <a:latin typeface="Cambria Math"/>
                                  </a:rPr>
                                  <m:t>𝑑𝑡</m:t>
                                </m:r>
                              </m:den>
                            </m:f>
                          </m:e>
                        </m:d>
                      </m:e>
                      <m:sup>
                        <m:r>
                          <a:rPr lang="en-US" b="0" i="1" smtClean="0">
                            <a:latin typeface="Cambria Math"/>
                          </a:rPr>
                          <m:t>2</m:t>
                        </m:r>
                      </m:sup>
                    </m:sSup>
                    <m:r>
                      <a:rPr lang="en-US" b="0" i="1" smtClean="0">
                        <a:latin typeface="Cambria Math"/>
                      </a:rPr>
                      <m:t>=</m:t>
                    </m:r>
                    <m:f>
                      <m:fPr>
                        <m:ctrlPr>
                          <a:rPr lang="en-US" b="0" i="1" smtClean="0">
                            <a:latin typeface="Cambria Math"/>
                          </a:rPr>
                        </m:ctrlPr>
                      </m:fPr>
                      <m:num>
                        <m:r>
                          <a:rPr lang="en-US" b="0" i="1" smtClean="0">
                            <a:latin typeface="Cambria Math"/>
                          </a:rPr>
                          <m:t>2</m:t>
                        </m:r>
                      </m:num>
                      <m:den>
                        <m:r>
                          <a:rPr lang="en-US" b="0" i="1" smtClean="0">
                            <a:latin typeface="Cambria Math"/>
                          </a:rPr>
                          <m:t>𝑀</m:t>
                        </m:r>
                      </m:den>
                    </m:f>
                    <m:nary>
                      <m:naryPr>
                        <m:limLoc m:val="undOvr"/>
                        <m:ctrlPr>
                          <a:rPr lang="en-US" b="0" i="1" smtClean="0">
                            <a:latin typeface="Cambria Math"/>
                          </a:rPr>
                        </m:ctrlPr>
                      </m:naryPr>
                      <m:sub>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0</m:t>
                            </m:r>
                          </m:sub>
                        </m:sSub>
                      </m:sub>
                      <m:sup>
                        <m:r>
                          <a:rPr lang="en-US" b="0" i="1" smtClean="0">
                            <a:latin typeface="Cambria Math"/>
                            <a:ea typeface="Cambria Math"/>
                          </a:rPr>
                          <m:t>𝛿</m:t>
                        </m:r>
                      </m:sup>
                      <m:e>
                        <m:sSub>
                          <m:sSubPr>
                            <m:ctrlPr>
                              <a:rPr lang="en-US" b="0" i="1" smtClean="0">
                                <a:latin typeface="Cambria Math"/>
                              </a:rPr>
                            </m:ctrlPr>
                          </m:sSubPr>
                          <m:e>
                            <m:r>
                              <a:rPr lang="en-US" b="0" i="1" smtClean="0">
                                <a:latin typeface="Cambria Math"/>
                              </a:rPr>
                              <m:t>𝑃</m:t>
                            </m:r>
                          </m:e>
                          <m:sub>
                            <m:r>
                              <a:rPr lang="en-US" b="0" i="1" smtClean="0">
                                <a:latin typeface="Cambria Math"/>
                              </a:rPr>
                              <m:t>𝑎</m:t>
                            </m:r>
                          </m:sub>
                        </m:sSub>
                      </m:e>
                    </m:nary>
                  </m:oMath>
                </a14:m>
                <a:r>
                  <a:rPr lang="en-US" dirty="0" smtClean="0"/>
                  <a:t>………………………...………. (3) </a:t>
                </a:r>
              </a:p>
              <a:p>
                <a:pPr marL="0" indent="0">
                  <a:buNone/>
                </a:pPr>
                <a:r>
                  <a:rPr lang="en-US" dirty="0" smtClean="0"/>
                  <a:t>Where </a:t>
                </a:r>
                <a14:m>
                  <m:oMath xmlns:m="http://schemas.openxmlformats.org/officeDocument/2006/math">
                    <m:sSub>
                      <m:sSubPr>
                        <m:ctrlPr>
                          <a:rPr lang="en-US" i="1">
                            <a:latin typeface="Cambria Math"/>
                          </a:rPr>
                        </m:ctrlPr>
                      </m:sSubPr>
                      <m:e>
                        <m:r>
                          <a:rPr lang="en-US" i="1">
                            <a:latin typeface="Cambria Math"/>
                          </a:rPr>
                          <m:t>𝑃</m:t>
                        </m:r>
                      </m:e>
                      <m:sub>
                        <m:r>
                          <a:rPr lang="en-US" i="1">
                            <a:latin typeface="Cambria Math"/>
                          </a:rPr>
                          <m:t>𝑎</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𝑒</m:t>
                        </m:r>
                      </m:sub>
                    </m:sSub>
                  </m:oMath>
                </a14:m>
                <a:r>
                  <a:rPr lang="en-US" dirty="0" smtClean="0"/>
                  <a:t> accelerating power and </a:t>
                </a:r>
                <a14:m>
                  <m:oMath xmlns:m="http://schemas.openxmlformats.org/officeDocument/2006/math">
                    <m:sSub>
                      <m:sSubPr>
                        <m:ctrlPr>
                          <a:rPr lang="en-US" i="1" smtClean="0">
                            <a:latin typeface="Cambria Math"/>
                          </a:rPr>
                        </m:ctrlPr>
                      </m:sSubPr>
                      <m:e>
                        <m:r>
                          <a:rPr lang="en-US" i="1" smtClean="0">
                            <a:latin typeface="Cambria Math"/>
                            <a:ea typeface="Cambria Math"/>
                          </a:rPr>
                          <m:t>𝛿</m:t>
                        </m:r>
                      </m:e>
                      <m:sub>
                        <m:r>
                          <a:rPr lang="en-US" b="0" i="1" smtClean="0">
                            <a:latin typeface="Cambria Math"/>
                          </a:rPr>
                          <m:t>0</m:t>
                        </m:r>
                      </m:sub>
                    </m:sSub>
                  </m:oMath>
                </a14:m>
                <a:r>
                  <a:rPr lang="en-US" dirty="0" smtClean="0"/>
                  <a:t>is the initial power angle before the rotor begins to swing because of a disturbance. The stability( </a:t>
                </a:r>
                <a14:m>
                  <m:oMath xmlns:m="http://schemas.openxmlformats.org/officeDocument/2006/math">
                    <m:f>
                      <m:fPr>
                        <m:ctrlPr>
                          <a:rPr lang="en-US" i="1">
                            <a:latin typeface="Cambria Math"/>
                          </a:rPr>
                        </m:ctrlPr>
                      </m:fPr>
                      <m:num>
                        <m:r>
                          <a:rPr lang="en-US" i="1">
                            <a:latin typeface="Cambria Math"/>
                          </a:rPr>
                          <m:t>𝑑</m:t>
                        </m:r>
                        <m:r>
                          <a:rPr lang="en-US" i="1">
                            <a:latin typeface="Cambria Math"/>
                            <a:ea typeface="Cambria Math"/>
                          </a:rPr>
                          <m:t>𝛿</m:t>
                        </m:r>
                      </m:num>
                      <m:den>
                        <m:r>
                          <a:rPr lang="en-US" i="1">
                            <a:latin typeface="Cambria Math"/>
                          </a:rPr>
                          <m:t>𝑑𝑡</m:t>
                        </m:r>
                      </m:den>
                    </m:f>
                    <m:r>
                      <a:rPr lang="en-US" b="0" i="1" smtClean="0">
                        <a:latin typeface="Cambria Math"/>
                      </a:rPr>
                      <m:t>=</m:t>
                    </m:r>
                    <m:r>
                      <a:rPr lang="en-US" b="0" i="1" smtClean="0">
                        <a:latin typeface="Cambria Math"/>
                      </a:rPr>
                      <m:t>0</m:t>
                    </m:r>
                  </m:oMath>
                </a14:m>
                <a:r>
                  <a:rPr lang="en-US" dirty="0" smtClean="0"/>
                  <a:t>) criterion implies that </a:t>
                </a:r>
              </a:p>
              <a:p>
                <a:pPr marL="0" indent="0">
                  <a:buNone/>
                </a:pPr>
                <a14:m>
                  <m:oMath xmlns:m="http://schemas.openxmlformats.org/officeDocument/2006/math">
                    <m:nary>
                      <m:naryPr>
                        <m:limLoc m:val="undOvr"/>
                        <m:ctrlPr>
                          <a:rPr lang="en-US" i="1">
                            <a:latin typeface="Cambria Math"/>
                          </a:rPr>
                        </m:ctrlPr>
                      </m:naryPr>
                      <m:sub>
                        <m:sSub>
                          <m:sSubPr>
                            <m:ctrlPr>
                              <a:rPr lang="en-US" i="1">
                                <a:latin typeface="Cambria Math"/>
                              </a:rPr>
                            </m:ctrlPr>
                          </m:sSubPr>
                          <m:e>
                            <m:r>
                              <a:rPr lang="en-US" i="1">
                                <a:latin typeface="Cambria Math"/>
                                <a:ea typeface="Cambria Math"/>
                              </a:rPr>
                              <m:t>𝛿</m:t>
                            </m:r>
                          </m:e>
                          <m:sub>
                            <m:r>
                              <a:rPr lang="en-US" i="1">
                                <a:latin typeface="Cambria Math"/>
                              </a:rPr>
                              <m:t>0</m:t>
                            </m:r>
                          </m:sub>
                        </m:sSub>
                      </m:sub>
                      <m:sup>
                        <m:r>
                          <a:rPr lang="en-US" i="1">
                            <a:latin typeface="Cambria Math"/>
                            <a:ea typeface="Cambria Math"/>
                          </a:rPr>
                          <m:t>𝛿</m:t>
                        </m:r>
                      </m:sup>
                      <m:e>
                        <m:sSub>
                          <m:sSubPr>
                            <m:ctrlPr>
                              <a:rPr lang="en-US" i="1">
                                <a:latin typeface="Cambria Math"/>
                              </a:rPr>
                            </m:ctrlPr>
                          </m:sSubPr>
                          <m:e>
                            <m:r>
                              <a:rPr lang="en-US" i="1">
                                <a:latin typeface="Cambria Math"/>
                              </a:rPr>
                              <m:t>𝑃</m:t>
                            </m:r>
                          </m:e>
                          <m:sub>
                            <m:r>
                              <a:rPr lang="en-US" i="1">
                                <a:latin typeface="Cambria Math"/>
                              </a:rPr>
                              <m:t>𝑎</m:t>
                            </m:r>
                          </m:sub>
                        </m:sSub>
                      </m:e>
                    </m:nary>
                    <m:r>
                      <a:rPr lang="en-US" b="0" i="1" smtClean="0">
                        <a:latin typeface="Cambria Math"/>
                      </a:rPr>
                      <m:t>=</m:t>
                    </m:r>
                    <m:r>
                      <a:rPr lang="en-US" b="0" i="1" smtClean="0">
                        <a:latin typeface="Cambria Math"/>
                      </a:rPr>
                      <m:t>0</m:t>
                    </m:r>
                  </m:oMath>
                </a14:m>
                <a:r>
                  <a:rPr lang="en-US" dirty="0" smtClean="0"/>
                  <a:t>     ………………………………..……… (4)</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333" t="-674" b="-1752"/>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144836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6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1"/>
                <a:ext cx="8229600" cy="2971800"/>
              </a:xfrm>
            </p:spPr>
            <p:txBody>
              <a:bodyPr>
                <a:normAutofit fontScale="92500" lnSpcReduction="10000"/>
              </a:bodyPr>
              <a:lstStyle/>
              <a:p>
                <a:r>
                  <a:rPr lang="en-US" dirty="0" smtClean="0"/>
                  <a:t>For stability, the area under the graph of accelerating power </a:t>
                </a: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𝑎</m:t>
                        </m:r>
                      </m:sub>
                    </m:sSub>
                  </m:oMath>
                </a14:m>
                <a:r>
                  <a:rPr lang="en-US" dirty="0" smtClean="0"/>
                  <a:t>   versus δ must be zero for some value of δ; i.e., the positive (accelerating) area under the graph must be equal to the negative (decelerating) area. This criterion is therefore know as the equal area criterion for stability and is shown in Fig. below.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1"/>
                <a:ext cx="8229600" cy="2971800"/>
              </a:xfrm>
              <a:blipFill rotWithShape="1">
                <a:blip r:embed="rId4"/>
                <a:stretch>
                  <a:fillRect l="-1481" t="-4107" r="-593" b="-6366"/>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0775" y="4489306"/>
            <a:ext cx="4362450"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182768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 to sudden change in power input:-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62500" lnSpcReduction="20000"/>
              </a:bodyPr>
              <a:lstStyle/>
              <a:p>
                <a:pPr marL="0" indent="0">
                  <a:buNone/>
                </a:pPr>
                <a:r>
                  <a:rPr lang="en-US" dirty="0" smtClean="0"/>
                  <a:t>In Fig. above  point ‘a’ corresponding to the δ  is the initial steady-state operating point. At this point, the input power to the machine, </a:t>
                </a: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𝑖</m:t>
                        </m:r>
                        <m:r>
                          <a:rPr lang="en-US" b="0" i="1" smtClean="0">
                            <a:latin typeface="Cambria Math"/>
                          </a:rPr>
                          <m:t>0</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𝑒</m:t>
                        </m:r>
                        <m:r>
                          <a:rPr lang="en-US" b="0" i="1" smtClean="0">
                            <a:latin typeface="Cambria Math"/>
                          </a:rPr>
                          <m:t>0</m:t>
                        </m:r>
                      </m:sub>
                    </m:sSub>
                  </m:oMath>
                </a14:m>
                <a:r>
                  <a:rPr lang="en-US" dirty="0" smtClean="0"/>
                  <a:t>       , where </a:t>
                </a:r>
                <a14:m>
                  <m:oMath xmlns:m="http://schemas.openxmlformats.org/officeDocument/2006/math">
                    <m:sSub>
                      <m:sSubPr>
                        <m:ctrlPr>
                          <a:rPr lang="en-US" i="1">
                            <a:latin typeface="Cambria Math"/>
                          </a:rPr>
                        </m:ctrlPr>
                      </m:sSubPr>
                      <m:e>
                        <m:r>
                          <a:rPr lang="en-US" i="1">
                            <a:latin typeface="Cambria Math"/>
                          </a:rPr>
                          <m:t>𝑃</m:t>
                        </m:r>
                      </m:e>
                      <m:sub>
                        <m:r>
                          <a:rPr lang="en-US" i="1">
                            <a:latin typeface="Cambria Math"/>
                          </a:rPr>
                          <m:t>𝑒</m:t>
                        </m:r>
                        <m:r>
                          <a:rPr lang="en-US" i="1">
                            <a:latin typeface="Cambria Math"/>
                          </a:rPr>
                          <m:t>0</m:t>
                        </m:r>
                      </m:sub>
                    </m:sSub>
                  </m:oMath>
                </a14:m>
                <a:r>
                  <a:rPr lang="en-US" dirty="0" smtClean="0"/>
                  <a:t>     is the developed power. </a:t>
                </a:r>
              </a:p>
              <a:p>
                <a:pPr marL="0" indent="0">
                  <a:buNone/>
                </a:pPr>
                <a:r>
                  <a:rPr lang="en-US" dirty="0" smtClean="0"/>
                  <a:t>When a sudden increase in shaft input power occurs to  , the accelerating power  , </a:t>
                </a:r>
                <a14:m>
                  <m:oMath xmlns:m="http://schemas.openxmlformats.org/officeDocument/2006/math">
                    <m:sSub>
                      <m:sSubPr>
                        <m:ctrlPr>
                          <a:rPr lang="en-US" i="1">
                            <a:latin typeface="Cambria Math"/>
                          </a:rPr>
                        </m:ctrlPr>
                      </m:sSubPr>
                      <m:e>
                        <m:r>
                          <a:rPr lang="en-US" i="1">
                            <a:latin typeface="Cambria Math"/>
                          </a:rPr>
                          <m:t>𝑃</m:t>
                        </m:r>
                      </m:e>
                      <m:sub>
                        <m:r>
                          <a:rPr lang="en-US" b="0" i="1" smtClean="0">
                            <a:latin typeface="Cambria Math"/>
                          </a:rPr>
                          <m:t>𝑎</m:t>
                        </m:r>
                        <m:r>
                          <a:rPr lang="en-US" b="0" i="1" smtClean="0">
                            <a:latin typeface="Cambria Math"/>
                          </a:rPr>
                          <m:t> </m:t>
                        </m:r>
                      </m:sub>
                    </m:sSub>
                  </m:oMath>
                </a14:m>
                <a:r>
                  <a:rPr lang="en-US" dirty="0" smtClean="0"/>
                  <a:t>becomes positive and the rotor moves toward point ‘b’ </a:t>
                </a:r>
              </a:p>
              <a:p>
                <a:pPr marL="0" indent="0">
                  <a:buNone/>
                </a:pPr>
                <a:r>
                  <a:rPr lang="en-US" dirty="0" smtClean="0"/>
                  <a:t>We have assumed that the machine is connected to a large power system so that |</a:t>
                </a:r>
                <a:r>
                  <a:rPr lang="en-US" dirty="0" err="1" smtClean="0"/>
                  <a:t>V</a:t>
                </a:r>
                <a:r>
                  <a:rPr lang="en-US" sz="2300" dirty="0" err="1" smtClean="0"/>
                  <a:t>t</a:t>
                </a:r>
                <a:r>
                  <a:rPr lang="en-US" dirty="0" smtClean="0"/>
                  <a:t>| does not change and also </a:t>
                </a:r>
                <a:r>
                  <a:rPr lang="en-US" dirty="0" err="1" smtClean="0"/>
                  <a:t>x</a:t>
                </a:r>
                <a:r>
                  <a:rPr lang="en-US" sz="2300" dirty="0" err="1" smtClean="0"/>
                  <a:t>d</a:t>
                </a:r>
                <a:r>
                  <a:rPr lang="en-US" sz="2300" dirty="0" smtClean="0"/>
                  <a:t> </a:t>
                </a:r>
                <a:r>
                  <a:rPr lang="en-US" dirty="0" smtClean="0"/>
                  <a:t>does not change and that a constant field current maintains |</a:t>
                </a:r>
                <a:r>
                  <a:rPr lang="en-US" dirty="0" err="1" smtClean="0"/>
                  <a:t>Eg</a:t>
                </a:r>
                <a:r>
                  <a:rPr lang="en-US" dirty="0" smtClean="0"/>
                  <a:t>|. Consequently, the rotor accelerates and power angle begins to increase. </a:t>
                </a:r>
              </a:p>
              <a:p>
                <a:pPr marL="0" indent="0">
                  <a:buNone/>
                </a:pPr>
                <a:r>
                  <a:rPr lang="en-US" dirty="0" smtClean="0"/>
                  <a:t>At point </a:t>
                </a:r>
                <a14:m>
                  <m:oMath xmlns:m="http://schemas.openxmlformats.org/officeDocument/2006/math">
                    <m:sSub>
                      <m:sSubPr>
                        <m:ctrlPr>
                          <a:rPr lang="en-US" i="1">
                            <a:latin typeface="Cambria Math"/>
                          </a:rPr>
                        </m:ctrlPr>
                      </m:sSubPr>
                      <m:e>
                        <m:r>
                          <a:rPr lang="en-US" i="1">
                            <a:latin typeface="Cambria Math"/>
                          </a:rPr>
                          <m:t>𝑃</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𝑃</m:t>
                        </m:r>
                      </m:e>
                      <m:sub>
                        <m:r>
                          <a:rPr lang="en-US" i="1">
                            <a:latin typeface="Cambria Math"/>
                          </a:rPr>
                          <m:t>𝑒</m:t>
                        </m:r>
                      </m:sub>
                    </m:sSub>
                  </m:oMath>
                </a14:m>
                <a:r>
                  <a:rPr lang="en-US" dirty="0" smtClean="0"/>
                  <a:t>      and δ =δ</a:t>
                </a:r>
                <a:r>
                  <a:rPr lang="en-US" sz="2300" dirty="0" smtClean="0"/>
                  <a:t>1</a:t>
                </a:r>
                <a:r>
                  <a:rPr lang="en-US" dirty="0" smtClean="0"/>
                  <a:t>. But </a:t>
                </a:r>
                <a14:m>
                  <m:oMath xmlns:m="http://schemas.openxmlformats.org/officeDocument/2006/math">
                    <m:f>
                      <m:fPr>
                        <m:ctrlPr>
                          <a:rPr lang="en-US" i="1">
                            <a:latin typeface="Cambria Math"/>
                          </a:rPr>
                        </m:ctrlPr>
                      </m:fPr>
                      <m:num>
                        <m:r>
                          <a:rPr lang="en-US" i="1">
                            <a:latin typeface="Cambria Math"/>
                          </a:rPr>
                          <m:t>𝑑</m:t>
                        </m:r>
                        <m:r>
                          <a:rPr lang="en-US" i="1">
                            <a:latin typeface="Cambria Math"/>
                            <a:ea typeface="Cambria Math"/>
                          </a:rPr>
                          <m:t>𝛿</m:t>
                        </m:r>
                      </m:num>
                      <m:den>
                        <m:r>
                          <a:rPr lang="en-US" i="1">
                            <a:latin typeface="Cambria Math"/>
                          </a:rPr>
                          <m:t>𝑑𝑡</m:t>
                        </m:r>
                      </m:den>
                    </m:f>
                  </m:oMath>
                </a14:m>
                <a:r>
                  <a:rPr lang="en-US" dirty="0" smtClean="0"/>
                  <a:t>       is still positive and δ overshoots ‘b’, the final steady-state operating point.</a:t>
                </a:r>
              </a:p>
              <a:p>
                <a:pPr marL="0" indent="0">
                  <a:buNone/>
                </a:pPr>
                <a:r>
                  <a:rPr lang="en-US" dirty="0"/>
                  <a:t> Now </a:t>
                </a:r>
                <a14:m>
                  <m:oMath xmlns:m="http://schemas.openxmlformats.org/officeDocument/2006/math">
                    <m:sSub>
                      <m:sSubPr>
                        <m:ctrlPr>
                          <a:rPr lang="en-US" i="1">
                            <a:latin typeface="Cambria Math"/>
                          </a:rPr>
                        </m:ctrlPr>
                      </m:sSubPr>
                      <m:e>
                        <m:r>
                          <a:rPr lang="en-US" i="1">
                            <a:latin typeface="Cambria Math"/>
                          </a:rPr>
                          <m:t>𝑃</m:t>
                        </m:r>
                      </m:e>
                      <m:sub>
                        <m:r>
                          <a:rPr lang="en-US" i="1">
                            <a:latin typeface="Cambria Math"/>
                          </a:rPr>
                          <m:t>𝑎</m:t>
                        </m:r>
                        <m:r>
                          <a:rPr lang="en-US" i="1">
                            <a:latin typeface="Cambria Math"/>
                          </a:rPr>
                          <m:t> </m:t>
                        </m:r>
                      </m:sub>
                    </m:sSub>
                  </m:oMath>
                </a14:m>
                <a:r>
                  <a:rPr lang="en-US" dirty="0" smtClean="0"/>
                  <a:t>     is negative and δ ultimately reaches a maximum value δ</a:t>
                </a:r>
                <a:r>
                  <a:rPr lang="en-US" sz="2200" dirty="0" smtClean="0"/>
                  <a:t>2</a:t>
                </a:r>
                <a:r>
                  <a:rPr lang="en-US" dirty="0" smtClean="0"/>
                  <a:t> or point ‘c’ and swing back towards point ‘b’. Therefore the rotor settles back to point ‘b’, which is ultimate steady-state operating point.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741" t="-1887" r="-370"/>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423405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5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62500" lnSpcReduction="20000"/>
              </a:bodyPr>
              <a:lstStyle/>
              <a:p>
                <a:pPr marL="0" indent="0">
                  <a:buNone/>
                </a:pPr>
                <a:r>
                  <a:rPr lang="en-US" dirty="0" smtClean="0"/>
                  <a:t>In accordance with equation (4) for stability, equal area criterion requires     </a:t>
                </a:r>
              </a:p>
              <a:p>
                <a:pPr marL="0" indent="0">
                  <a:buNone/>
                </a:pPr>
                <a:r>
                  <a:rPr lang="en-US" dirty="0" smtClean="0"/>
                  <a:t>Area A</a:t>
                </a:r>
                <a:r>
                  <a:rPr lang="en-US" sz="2200" dirty="0" smtClean="0"/>
                  <a:t>1</a:t>
                </a:r>
                <a:r>
                  <a:rPr lang="en-US" dirty="0" smtClean="0"/>
                  <a:t> = Area A</a:t>
                </a:r>
                <a:r>
                  <a:rPr lang="en-US" sz="2200" dirty="0" smtClean="0"/>
                  <a:t>2</a:t>
                </a:r>
                <a:r>
                  <a:rPr lang="en-US" dirty="0" smtClean="0"/>
                  <a:t> </a:t>
                </a:r>
              </a:p>
              <a:p>
                <a:pPr marL="0" indent="0">
                  <a:buNone/>
                </a:pPr>
                <a:r>
                  <a:rPr lang="en-US" dirty="0" smtClean="0"/>
                  <a:t>Or </a:t>
                </a:r>
                <a14:m>
                  <m:oMath xmlns:m="http://schemas.openxmlformats.org/officeDocument/2006/math">
                    <m:nary>
                      <m:naryPr>
                        <m:limLoc m:val="undOvr"/>
                        <m:ctrlPr>
                          <a:rPr lang="en-US" i="1" smtClean="0">
                            <a:latin typeface="Cambria Math"/>
                          </a:rPr>
                        </m:ctrlPr>
                      </m:naryPr>
                      <m:sub>
                        <m:sSub>
                          <m:sSubPr>
                            <m:ctrlPr>
                              <a:rPr lang="en-US" i="1" smtClean="0">
                                <a:latin typeface="Cambria Math"/>
                              </a:rPr>
                            </m:ctrlPr>
                          </m:sSubPr>
                          <m:e>
                            <m:r>
                              <a:rPr lang="en-US" i="1" smtClean="0">
                                <a:latin typeface="Cambria Math"/>
                                <a:ea typeface="Cambria Math"/>
                              </a:rPr>
                              <m:t>𝛿</m:t>
                            </m:r>
                          </m:e>
                          <m:sub>
                            <m:r>
                              <a:rPr lang="en-US" b="0" i="1" smtClean="0">
                                <a:latin typeface="Cambria Math"/>
                              </a:rPr>
                              <m:t>0</m:t>
                            </m:r>
                          </m:sub>
                        </m:sSub>
                      </m:sub>
                      <m:sup>
                        <m:sSub>
                          <m:sSubPr>
                            <m:ctrlPr>
                              <a:rPr lang="en-US" i="1" smtClean="0">
                                <a:latin typeface="Cambria Math"/>
                              </a:rPr>
                            </m:ctrlPr>
                          </m:sSubPr>
                          <m:e>
                            <m:r>
                              <a:rPr lang="en-US" i="1" smtClean="0">
                                <a:latin typeface="Cambria Math"/>
                                <a:ea typeface="Cambria Math"/>
                              </a:rPr>
                              <m:t>𝛿</m:t>
                            </m:r>
                          </m:e>
                          <m:sub>
                            <m:r>
                              <a:rPr lang="en-US" b="0" i="1" smtClean="0">
                                <a:latin typeface="Cambria Math"/>
                              </a:rPr>
                              <m:t>1</m:t>
                            </m:r>
                          </m:sub>
                        </m:sSub>
                      </m:sup>
                      <m:e>
                        <m:d>
                          <m:dPr>
                            <m:ctrlPr>
                              <a:rPr lang="en-US" i="1" smtClean="0">
                                <a:latin typeface="Cambria Math"/>
                              </a:rPr>
                            </m:ctrlPr>
                          </m:dPr>
                          <m:e>
                            <m:sSub>
                              <m:sSubPr>
                                <m:ctrlPr>
                                  <a:rPr lang="en-US" i="1" smtClean="0">
                                    <a:latin typeface="Cambria Math"/>
                                  </a:rPr>
                                </m:ctrlPr>
                              </m:sSubPr>
                              <m:e>
                                <m:r>
                                  <a:rPr lang="en-US" b="0" i="1" smtClean="0">
                                    <a:latin typeface="Cambria Math"/>
                                  </a:rPr>
                                  <m:t>𝑃</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𝑚𝑎𝑥</m:t>
                                </m:r>
                              </m:sub>
                            </m:sSub>
                            <m:r>
                              <a:rPr lang="en-US" b="0" i="1" smtClean="0">
                                <a:latin typeface="Cambria Math"/>
                              </a:rPr>
                              <m:t>𝑠𝑖𝑛</m:t>
                            </m:r>
                            <m:r>
                              <a:rPr lang="en-US" b="0" i="1" smtClean="0">
                                <a:latin typeface="Cambria Math"/>
                                <a:ea typeface="Cambria Math"/>
                              </a:rPr>
                              <m:t>𝛿</m:t>
                            </m:r>
                          </m:e>
                        </m:d>
                        <m:r>
                          <a:rPr lang="en-US" b="0" i="1" smtClean="0">
                            <a:latin typeface="Cambria Math"/>
                          </a:rPr>
                          <m:t>𝑑</m:t>
                        </m:r>
                        <m:r>
                          <a:rPr lang="en-US" b="0" i="1" smtClean="0">
                            <a:latin typeface="Cambria Math"/>
                            <a:ea typeface="Cambria Math"/>
                          </a:rPr>
                          <m:t>𝛿</m:t>
                        </m:r>
                        <m:r>
                          <a:rPr lang="en-US" b="0" i="1" smtClean="0">
                            <a:latin typeface="Cambria Math"/>
                            <a:ea typeface="Cambria Math"/>
                          </a:rPr>
                          <m:t>=</m:t>
                        </m:r>
                      </m:e>
                    </m:nary>
                    <m:nary>
                      <m:naryPr>
                        <m:limLoc m:val="undOvr"/>
                        <m:ctrlPr>
                          <a:rPr lang="en-US" i="1">
                            <a:latin typeface="Cambria Math"/>
                          </a:rPr>
                        </m:ctrlPr>
                      </m:naryPr>
                      <m:sub>
                        <m:sSub>
                          <m:sSubPr>
                            <m:ctrlPr>
                              <a:rPr lang="en-US" i="1">
                                <a:latin typeface="Cambria Math"/>
                              </a:rPr>
                            </m:ctrlPr>
                          </m:sSubPr>
                          <m:e>
                            <m:r>
                              <a:rPr lang="en-US" i="1">
                                <a:latin typeface="Cambria Math"/>
                                <a:ea typeface="Cambria Math"/>
                              </a:rPr>
                              <m:t>𝛿</m:t>
                            </m:r>
                          </m:e>
                          <m:sub>
                            <m:r>
                              <a:rPr lang="en-US" b="0" i="1" smtClean="0">
                                <a:latin typeface="Cambria Math"/>
                              </a:rPr>
                              <m:t>1</m:t>
                            </m:r>
                          </m:sub>
                        </m:sSub>
                      </m:sub>
                      <m:sup>
                        <m:sSub>
                          <m:sSubPr>
                            <m:ctrlPr>
                              <a:rPr lang="en-US" i="1">
                                <a:latin typeface="Cambria Math"/>
                              </a:rPr>
                            </m:ctrlPr>
                          </m:sSubPr>
                          <m:e>
                            <m:r>
                              <a:rPr lang="en-US" i="1">
                                <a:latin typeface="Cambria Math"/>
                                <a:ea typeface="Cambria Math"/>
                              </a:rPr>
                              <m:t>𝛿</m:t>
                            </m:r>
                          </m:e>
                          <m:sub>
                            <m:r>
                              <a:rPr lang="en-US" b="0" i="1" smtClean="0">
                                <a:latin typeface="Cambria Math"/>
                              </a:rPr>
                              <m:t>2</m:t>
                            </m:r>
                          </m:sub>
                        </m:sSub>
                      </m:sup>
                      <m:e>
                        <m:eqArr>
                          <m:eqArrPr>
                            <m:ctrlPr>
                              <a:rPr lang="en-US" i="1">
                                <a:latin typeface="Cambria Math"/>
                              </a:rPr>
                            </m:ctrlPr>
                          </m:eqArrPr>
                          <m:e>
                            <m:d>
                              <m:dPr>
                                <m:ctrlPr>
                                  <a:rPr lang="en-US" i="1">
                                    <a:latin typeface="Cambria Math"/>
                                  </a:rPr>
                                </m:ctrlPr>
                              </m:dPr>
                              <m:e>
                                <m:sSub>
                                  <m:sSubPr>
                                    <m:ctrlPr>
                                      <a:rPr lang="en-US" i="1">
                                        <a:latin typeface="Cambria Math"/>
                                      </a:rPr>
                                    </m:ctrlPr>
                                  </m:sSubPr>
                                  <m:e>
                                    <m:r>
                                      <a:rPr lang="en-US" i="1">
                                        <a:latin typeface="Cambria Math"/>
                                      </a:rPr>
                                      <m:t>𝑃</m:t>
                                    </m:r>
                                  </m:e>
                                  <m:sub>
                                    <m:r>
                                      <a:rPr lang="en-US" i="1">
                                        <a:latin typeface="Cambria Math"/>
                                      </a:rPr>
                                      <m:t>𝑚𝑎𝑥</m:t>
                                    </m:r>
                                  </m:sub>
                                </m:sSub>
                                <m:r>
                                  <a:rPr lang="en-US" i="1">
                                    <a:latin typeface="Cambria Math"/>
                                  </a:rPr>
                                  <m:t>𝑠𝑖𝑛</m:t>
                                </m:r>
                                <m:r>
                                  <a:rPr lang="en-US" i="1">
                                    <a:latin typeface="Cambria Math"/>
                                    <a:ea typeface="Cambria Math"/>
                                  </a:rPr>
                                  <m:t>𝛿</m:t>
                                </m:r>
                                <m:r>
                                  <a:rPr lang="en-US" b="0" i="1" smtClean="0">
                                    <a:latin typeface="Cambria Math"/>
                                    <a:ea typeface="Cambria Math"/>
                                  </a:rPr>
                                  <m:t>−</m:t>
                                </m:r>
                                <m:sSub>
                                  <m:sSubPr>
                                    <m:ctrlPr>
                                      <a:rPr lang="en-US" i="1" smtClean="0">
                                        <a:latin typeface="Cambria Math"/>
                                      </a:rPr>
                                    </m:ctrlPr>
                                  </m:sSubPr>
                                  <m:e>
                                    <m:r>
                                      <a:rPr lang="en-US" i="1">
                                        <a:latin typeface="Cambria Math"/>
                                      </a:rPr>
                                      <m:t>𝑃</m:t>
                                    </m:r>
                                  </m:e>
                                  <m:sub>
                                    <m:r>
                                      <a:rPr lang="en-US" i="1">
                                        <a:latin typeface="Cambria Math"/>
                                      </a:rPr>
                                      <m:t>𝑖</m:t>
                                    </m:r>
                                  </m:sub>
                                </m:sSub>
                              </m:e>
                            </m:d>
                            <m:r>
                              <a:rPr lang="en-US" i="1">
                                <a:latin typeface="Cambria Math"/>
                              </a:rPr>
                              <m:t>𝑑</m:t>
                            </m:r>
                            <m:r>
                              <a:rPr lang="en-US" i="1">
                                <a:latin typeface="Cambria Math"/>
                                <a:ea typeface="Cambria Math"/>
                              </a:rPr>
                              <m:t>𝛿</m:t>
                            </m:r>
                            <m:r>
                              <a:rPr lang="en-US" b="0" i="1" smtClean="0">
                                <a:latin typeface="Cambria Math"/>
                                <a:ea typeface="Cambria Math"/>
                              </a:rPr>
                              <m:t>…………(</m:t>
                            </m:r>
                            <m:r>
                              <a:rPr lang="en-US" b="0" i="1" smtClean="0">
                                <a:latin typeface="Cambria Math"/>
                                <a:ea typeface="Cambria Math"/>
                              </a:rPr>
                              <m:t>5</m:t>
                            </m:r>
                            <m:r>
                              <a:rPr lang="en-US" b="0" i="1" smtClean="0">
                                <a:latin typeface="Cambria Math"/>
                                <a:ea typeface="Cambria Math"/>
                              </a:rPr>
                              <m:t>)</m:t>
                            </m:r>
                          </m:e>
                          <m:e/>
                        </m:eqArr>
                      </m:e>
                    </m:nary>
                  </m:oMath>
                </a14:m>
                <a:endParaRPr lang="en-US" dirty="0" smtClean="0"/>
              </a:p>
              <a:p>
                <a:r>
                  <a:rPr lang="en-US" dirty="0" smtClean="0"/>
                  <a:t>Or </a:t>
                </a: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𝑖</m:t>
                        </m:r>
                      </m:sub>
                    </m:sSub>
                    <m:d>
                      <m:dPr>
                        <m:ctrlPr>
                          <a:rPr lang="en-US" b="0" i="1" smtClean="0">
                            <a:latin typeface="Cambria Math"/>
                          </a:rPr>
                        </m:ctrlPr>
                      </m:dPr>
                      <m:e>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0</m:t>
                            </m:r>
                          </m:sub>
                        </m:sSub>
                      </m:e>
                    </m:d>
                    <m:r>
                      <a:rPr lang="en-US" b="0" i="1" smtClean="0">
                        <a:latin typeface="Cambria Math"/>
                      </a:rPr>
                      <m:t>+</m:t>
                    </m:r>
                    <m:sSub>
                      <m:sSubPr>
                        <m:ctrlPr>
                          <a:rPr lang="en-US" i="1">
                            <a:latin typeface="Cambria Math"/>
                          </a:rPr>
                        </m:ctrlPr>
                      </m:sSubPr>
                      <m:e>
                        <m:r>
                          <a:rPr lang="en-US" i="1">
                            <a:latin typeface="Cambria Math"/>
                          </a:rPr>
                          <m:t>𝑃</m:t>
                        </m:r>
                      </m:e>
                      <m:sub>
                        <m:r>
                          <a:rPr lang="en-US" b="0" i="1" smtClean="0">
                            <a:latin typeface="Cambria Math"/>
                          </a:rPr>
                          <m:t>𝑚𝑎𝑥</m:t>
                        </m:r>
                      </m:sub>
                    </m:sSub>
                    <m:d>
                      <m:dPr>
                        <m:ctrlPr>
                          <a:rPr lang="en-US" i="1">
                            <a:latin typeface="Cambria Math"/>
                          </a:rPr>
                        </m:ctrlPr>
                      </m:dPr>
                      <m:e>
                        <m:sSub>
                          <m:sSubPr>
                            <m:ctrlPr>
                              <a:rPr lang="en-US" i="1">
                                <a:latin typeface="Cambria Math"/>
                              </a:rPr>
                            </m:ctrlPr>
                          </m:sSubPr>
                          <m:e>
                            <m:r>
                              <a:rPr lang="en-US" b="0" i="1" smtClean="0">
                                <a:latin typeface="Cambria Math"/>
                              </a:rPr>
                              <m:t>𝑐𝑜𝑠</m:t>
                            </m:r>
                            <m:r>
                              <a:rPr lang="en-US" i="1">
                                <a:latin typeface="Cambria Math"/>
                                <a:ea typeface="Cambria Math"/>
                              </a:rPr>
                              <m:t>𝛿</m:t>
                            </m:r>
                          </m:e>
                          <m:sub>
                            <m:r>
                              <a:rPr lang="en-US" i="1">
                                <a:latin typeface="Cambria Math"/>
                              </a:rPr>
                              <m:t>1</m:t>
                            </m:r>
                          </m:sub>
                        </m:sSub>
                        <m:r>
                          <a:rPr lang="en-US" i="1">
                            <a:latin typeface="Cambria Math"/>
                          </a:rPr>
                          <m:t>−</m:t>
                        </m:r>
                        <m:r>
                          <a:rPr lang="en-US" b="0" i="1" smtClean="0">
                            <a:latin typeface="Cambria Math"/>
                          </a:rPr>
                          <m:t>𝑐𝑜𝑠</m:t>
                        </m:r>
                        <m:sSub>
                          <m:sSubPr>
                            <m:ctrlPr>
                              <a:rPr lang="en-US" i="1">
                                <a:latin typeface="Cambria Math"/>
                              </a:rPr>
                            </m:ctrlPr>
                          </m:sSubPr>
                          <m:e>
                            <m:r>
                              <a:rPr lang="en-US" i="1">
                                <a:latin typeface="Cambria Math"/>
                                <a:ea typeface="Cambria Math"/>
                              </a:rPr>
                              <m:t>𝛿</m:t>
                            </m:r>
                          </m:e>
                          <m:sub>
                            <m:r>
                              <a:rPr lang="en-US" i="1">
                                <a:latin typeface="Cambria Math"/>
                              </a:rPr>
                              <m:t>0</m:t>
                            </m:r>
                          </m:sub>
                        </m:sSub>
                      </m:e>
                    </m:d>
                    <m:r>
                      <a:rPr lang="en-US" b="0" i="1" smtClean="0">
                        <a:latin typeface="Cambria Math"/>
                      </a:rPr>
                      <m:t>=</m:t>
                    </m:r>
                    <m:sSub>
                      <m:sSubPr>
                        <m:ctrlPr>
                          <a:rPr lang="en-US" i="1">
                            <a:latin typeface="Cambria Math"/>
                          </a:rPr>
                        </m:ctrlPr>
                      </m:sSubPr>
                      <m:e>
                        <m:r>
                          <a:rPr lang="en-US" i="1">
                            <a:latin typeface="Cambria Math"/>
                          </a:rPr>
                          <m:t>𝑃</m:t>
                        </m:r>
                      </m:e>
                      <m:sub>
                        <m:r>
                          <a:rPr lang="en-US" i="1">
                            <a:latin typeface="Cambria Math"/>
                          </a:rPr>
                          <m:t>𝑖</m:t>
                        </m:r>
                      </m:sub>
                    </m:sSub>
                    <m:d>
                      <m:dPr>
                        <m:ctrlPr>
                          <a:rPr lang="en-US" i="1">
                            <a:latin typeface="Cambria Math"/>
                          </a:rPr>
                        </m:ctrlPr>
                      </m:dPr>
                      <m:e>
                        <m:sSub>
                          <m:sSubPr>
                            <m:ctrlPr>
                              <a:rPr lang="en-US" i="1">
                                <a:latin typeface="Cambria Math"/>
                              </a:rPr>
                            </m:ctrlPr>
                          </m:sSubPr>
                          <m:e>
                            <m:r>
                              <a:rPr lang="en-US" i="1">
                                <a:latin typeface="Cambria Math"/>
                                <a:ea typeface="Cambria Math"/>
                              </a:rPr>
                              <m:t>𝛿</m:t>
                            </m:r>
                          </m:e>
                          <m:sub>
                            <m:r>
                              <a:rPr lang="en-US" i="1" smtClean="0">
                                <a:latin typeface="Cambria Math"/>
                              </a:rPr>
                              <m:t>1</m:t>
                            </m:r>
                          </m:sub>
                        </m:sSub>
                        <m:r>
                          <a:rPr lang="en-US" i="1">
                            <a:latin typeface="Cambria Math"/>
                          </a:rPr>
                          <m:t>−</m:t>
                        </m:r>
                        <m:sSub>
                          <m:sSubPr>
                            <m:ctrlPr>
                              <a:rPr lang="en-US" i="1">
                                <a:latin typeface="Cambria Math"/>
                              </a:rPr>
                            </m:ctrlPr>
                          </m:sSubPr>
                          <m:e>
                            <m:r>
                              <a:rPr lang="en-US" i="1">
                                <a:latin typeface="Cambria Math"/>
                                <a:ea typeface="Cambria Math"/>
                              </a:rPr>
                              <m:t>𝛿</m:t>
                            </m:r>
                          </m:e>
                          <m:sub>
                            <m:r>
                              <a:rPr lang="en-US" b="0" i="1" smtClean="0">
                                <a:latin typeface="Cambria Math"/>
                              </a:rPr>
                              <m:t>2</m:t>
                            </m:r>
                          </m:sub>
                        </m:sSub>
                      </m:e>
                    </m:d>
                    <m:r>
                      <a:rPr lang="en-US" i="1">
                        <a:latin typeface="Cambria Math"/>
                      </a:rPr>
                      <m:t>+</m:t>
                    </m:r>
                    <m:sSub>
                      <m:sSubPr>
                        <m:ctrlPr>
                          <a:rPr lang="en-US" i="1">
                            <a:latin typeface="Cambria Math"/>
                          </a:rPr>
                        </m:ctrlPr>
                      </m:sSubPr>
                      <m:e>
                        <m:r>
                          <a:rPr lang="en-US" i="1">
                            <a:latin typeface="Cambria Math"/>
                          </a:rPr>
                          <m:t>𝑃</m:t>
                        </m:r>
                      </m:e>
                      <m:sub>
                        <m:r>
                          <a:rPr lang="en-US" i="1">
                            <a:latin typeface="Cambria Math"/>
                          </a:rPr>
                          <m:t>𝑚𝑎𝑥</m:t>
                        </m:r>
                      </m:sub>
                    </m:sSub>
                    <m:d>
                      <m:dPr>
                        <m:ctrlPr>
                          <a:rPr lang="en-US" i="1">
                            <a:latin typeface="Cambria Math"/>
                          </a:rPr>
                        </m:ctrlPr>
                      </m:dPr>
                      <m:e>
                        <m:sSub>
                          <m:sSubPr>
                            <m:ctrlPr>
                              <a:rPr lang="en-US" i="1">
                                <a:latin typeface="Cambria Math"/>
                              </a:rPr>
                            </m:ctrlPr>
                          </m:sSubPr>
                          <m:e>
                            <m:r>
                              <a:rPr lang="en-US" i="1">
                                <a:latin typeface="Cambria Math"/>
                              </a:rPr>
                              <m:t>𝑐𝑜𝑠</m:t>
                            </m:r>
                            <m:r>
                              <a:rPr lang="en-US" i="1">
                                <a:latin typeface="Cambria Math"/>
                                <a:ea typeface="Cambria Math"/>
                              </a:rPr>
                              <m:t>𝛿</m:t>
                            </m:r>
                          </m:e>
                          <m:sub>
                            <m:r>
                              <a:rPr lang="en-US" i="1">
                                <a:latin typeface="Cambria Math"/>
                              </a:rPr>
                              <m:t>1</m:t>
                            </m:r>
                          </m:sub>
                        </m:sSub>
                        <m:r>
                          <a:rPr lang="en-US" i="1">
                            <a:latin typeface="Cambria Math"/>
                          </a:rPr>
                          <m:t>−</m:t>
                        </m:r>
                        <m:r>
                          <a:rPr lang="en-US" i="1">
                            <a:latin typeface="Cambria Math"/>
                          </a:rPr>
                          <m:t>𝑐𝑜𝑠</m:t>
                        </m:r>
                        <m:sSub>
                          <m:sSubPr>
                            <m:ctrlPr>
                              <a:rPr lang="en-US" i="1">
                                <a:latin typeface="Cambria Math"/>
                              </a:rPr>
                            </m:ctrlPr>
                          </m:sSubPr>
                          <m:e>
                            <m:r>
                              <a:rPr lang="en-US" i="1">
                                <a:latin typeface="Cambria Math"/>
                                <a:ea typeface="Cambria Math"/>
                              </a:rPr>
                              <m:t>𝛿</m:t>
                            </m:r>
                          </m:e>
                          <m:sub>
                            <m:r>
                              <a:rPr lang="en-US" b="0" i="1" smtClean="0">
                                <a:latin typeface="Cambria Math"/>
                              </a:rPr>
                              <m:t>2</m:t>
                            </m:r>
                          </m:sub>
                        </m:sSub>
                      </m:e>
                    </m:d>
                  </m:oMath>
                </a14:m>
                <a:r>
                  <a:rPr lang="en-US" dirty="0" smtClean="0"/>
                  <a:t>…………………………. (6) </a:t>
                </a:r>
              </a:p>
              <a:p>
                <a:endParaRPr lang="en-US" dirty="0"/>
              </a:p>
              <a:p>
                <a:pPr marL="0" indent="0">
                  <a:buNone/>
                </a:pPr>
                <a:r>
                  <a:rPr lang="en-US" dirty="0" smtClean="0"/>
                  <a:t>But </a:t>
                </a: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𝑚𝑎𝑥</m:t>
                        </m:r>
                      </m:sub>
                    </m:sSub>
                    <m:r>
                      <a:rPr lang="en-US" b="0" i="1" smtClean="0">
                        <a:latin typeface="Cambria Math"/>
                      </a:rPr>
                      <m:t>𝑠𝑖𝑛</m:t>
                    </m:r>
                    <m:r>
                      <a:rPr lang="en-US" b="0" i="1" smtClean="0">
                        <a:latin typeface="Cambria Math"/>
                        <a:ea typeface="Cambria Math"/>
                      </a:rPr>
                      <m:t>𝛿</m:t>
                    </m:r>
                  </m:oMath>
                </a14:m>
                <a:r>
                  <a:rPr lang="en-US" dirty="0" smtClean="0"/>
                  <a:t>                 Which when substituted in equation (6), we get</a:t>
                </a:r>
              </a:p>
              <a:p>
                <a:pPr marL="0" indent="0">
                  <a:buNone/>
                </a:pPr>
                <a:r>
                  <a:rPr lang="en-US" dirty="0" smtClean="0"/>
                  <a:t> </a:t>
                </a:r>
                <a14:m>
                  <m:oMath xmlns:m="http://schemas.openxmlformats.org/officeDocument/2006/math">
                    <m:sSub>
                      <m:sSubPr>
                        <m:ctrlPr>
                          <a:rPr lang="en-US" i="1">
                            <a:latin typeface="Cambria Math"/>
                          </a:rPr>
                        </m:ctrlPr>
                      </m:sSubPr>
                      <m:e>
                        <m:r>
                          <a:rPr lang="en-US" i="1">
                            <a:latin typeface="Cambria Math"/>
                          </a:rPr>
                          <m:t>𝑃</m:t>
                        </m:r>
                      </m:e>
                      <m:sub>
                        <m:r>
                          <a:rPr lang="en-US" i="1">
                            <a:latin typeface="Cambria Math"/>
                          </a:rPr>
                          <m:t>𝑚𝑎𝑥</m:t>
                        </m:r>
                      </m:sub>
                    </m:sSub>
                    <m:r>
                      <a:rPr lang="en-US" i="1">
                        <a:latin typeface="Cambria Math"/>
                      </a:rPr>
                      <m:t> </m:t>
                    </m:r>
                    <m:d>
                      <m:dPr>
                        <m:ctrlPr>
                          <a:rPr lang="en-US" b="0" i="1" smtClean="0">
                            <a:latin typeface="Cambria Math"/>
                          </a:rPr>
                        </m:ctrlPr>
                      </m:dPr>
                      <m:e>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0</m:t>
                            </m:r>
                          </m:sub>
                        </m:sSub>
                      </m:e>
                    </m:d>
                    <m:r>
                      <a:rPr lang="en-US" b="0" i="1" smtClean="0">
                        <a:latin typeface="Cambria Math"/>
                      </a:rPr>
                      <m:t>𝑠𝑖𝑛</m:t>
                    </m:r>
                    <m:r>
                      <a:rPr lang="en-US" b="0" i="1" smtClean="0">
                        <a:latin typeface="Cambria Math"/>
                        <a:ea typeface="Cambria Math"/>
                      </a:rPr>
                      <m:t>𝛿</m:t>
                    </m:r>
                    <m:r>
                      <a:rPr lang="en-US" b="0" i="1" smtClean="0">
                        <a:latin typeface="Cambria Math"/>
                        <a:ea typeface="Cambria Math"/>
                      </a:rPr>
                      <m:t>+</m:t>
                    </m:r>
                    <m:sSub>
                      <m:sSubPr>
                        <m:ctrlPr>
                          <a:rPr lang="en-US" i="1">
                            <a:latin typeface="Cambria Math"/>
                          </a:rPr>
                        </m:ctrlPr>
                      </m:sSubPr>
                      <m:e>
                        <m:r>
                          <a:rPr lang="en-US" i="1">
                            <a:latin typeface="Cambria Math"/>
                          </a:rPr>
                          <m:t>𝑃</m:t>
                        </m:r>
                      </m:e>
                      <m:sub>
                        <m:r>
                          <a:rPr lang="en-US" i="1">
                            <a:latin typeface="Cambria Math"/>
                          </a:rPr>
                          <m:t>𝑚𝑎𝑥</m:t>
                        </m:r>
                      </m:sub>
                    </m:sSub>
                    <m:r>
                      <a:rPr lang="en-US" i="1">
                        <a:latin typeface="Cambria Math"/>
                      </a:rPr>
                      <m:t> </m:t>
                    </m:r>
                    <m:d>
                      <m:dPr>
                        <m:ctrlPr>
                          <a:rPr lang="en-US" i="1">
                            <a:latin typeface="Cambria Math"/>
                          </a:rPr>
                        </m:ctrlPr>
                      </m:dPr>
                      <m:e>
                        <m:r>
                          <a:rPr lang="en-US" b="0" i="1" smtClean="0">
                            <a:latin typeface="Cambria Math"/>
                          </a:rPr>
                          <m:t>𝑐𝑜𝑠</m:t>
                        </m:r>
                        <m:sSub>
                          <m:sSubPr>
                            <m:ctrlPr>
                              <a:rPr lang="en-US" i="1">
                                <a:latin typeface="Cambria Math"/>
                              </a:rPr>
                            </m:ctrlPr>
                          </m:sSubPr>
                          <m:e>
                            <m:r>
                              <a:rPr lang="en-US" i="1">
                                <a:latin typeface="Cambria Math"/>
                                <a:ea typeface="Cambria Math"/>
                              </a:rPr>
                              <m:t>𝛿</m:t>
                            </m:r>
                          </m:e>
                          <m:sub>
                            <m:r>
                              <a:rPr lang="en-US" i="1">
                                <a:latin typeface="Cambria Math"/>
                              </a:rPr>
                              <m:t>1</m:t>
                            </m:r>
                          </m:sub>
                        </m:sSub>
                        <m:r>
                          <a:rPr lang="en-US" i="1">
                            <a:latin typeface="Cambria Math"/>
                          </a:rPr>
                          <m:t>−</m:t>
                        </m:r>
                        <m:r>
                          <a:rPr lang="en-US" b="0" i="1" smtClean="0">
                            <a:latin typeface="Cambria Math"/>
                          </a:rPr>
                          <m:t>𝑐𝑜𝑠</m:t>
                        </m:r>
                        <m:sSub>
                          <m:sSubPr>
                            <m:ctrlPr>
                              <a:rPr lang="en-US" i="1">
                                <a:latin typeface="Cambria Math"/>
                              </a:rPr>
                            </m:ctrlPr>
                          </m:sSubPr>
                          <m:e>
                            <m:r>
                              <a:rPr lang="en-US" i="1">
                                <a:latin typeface="Cambria Math"/>
                                <a:ea typeface="Cambria Math"/>
                              </a:rPr>
                              <m:t>𝛿</m:t>
                            </m:r>
                          </m:e>
                          <m:sub>
                            <m:r>
                              <a:rPr lang="en-US" i="1">
                                <a:latin typeface="Cambria Math"/>
                              </a:rPr>
                              <m:t>0</m:t>
                            </m:r>
                          </m:sub>
                        </m:sSub>
                      </m:e>
                    </m:d>
                    <m:r>
                      <a:rPr lang="en-US" b="0" i="1" smtClean="0">
                        <a:latin typeface="Cambria Math"/>
                      </a:rPr>
                      <m:t>=</m:t>
                    </m:r>
                    <m:sSub>
                      <m:sSubPr>
                        <m:ctrlPr>
                          <a:rPr lang="en-US" i="1">
                            <a:latin typeface="Cambria Math"/>
                          </a:rPr>
                        </m:ctrlPr>
                      </m:sSubPr>
                      <m:e>
                        <m:r>
                          <a:rPr lang="en-US" i="1">
                            <a:latin typeface="Cambria Math"/>
                          </a:rPr>
                          <m:t>𝑃</m:t>
                        </m:r>
                      </m:e>
                      <m:sub>
                        <m:r>
                          <a:rPr lang="en-US" i="1">
                            <a:latin typeface="Cambria Math"/>
                          </a:rPr>
                          <m:t>𝑚𝑎𝑥</m:t>
                        </m:r>
                      </m:sub>
                    </m:sSub>
                    <m:r>
                      <a:rPr lang="en-US" i="1">
                        <a:latin typeface="Cambria Math"/>
                      </a:rPr>
                      <m:t> </m:t>
                    </m:r>
                    <m:d>
                      <m:dPr>
                        <m:ctrlPr>
                          <a:rPr lang="en-US" i="1">
                            <a:latin typeface="Cambria Math"/>
                          </a:rPr>
                        </m:ctrlPr>
                      </m:dPr>
                      <m:e>
                        <m:sSub>
                          <m:sSubPr>
                            <m:ctrlPr>
                              <a:rPr lang="en-US" i="1">
                                <a:latin typeface="Cambria Math"/>
                              </a:rPr>
                            </m:ctrlPr>
                          </m:sSubPr>
                          <m:e>
                            <m:r>
                              <a:rPr lang="en-US" i="1">
                                <a:latin typeface="Cambria Math"/>
                                <a:ea typeface="Cambria Math"/>
                              </a:rPr>
                              <m:t>𝛿</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ea typeface="Cambria Math"/>
                              </a:rPr>
                              <m:t>𝛿</m:t>
                            </m:r>
                          </m:e>
                          <m:sub>
                            <m:r>
                              <a:rPr lang="en-US" b="0" i="1" smtClean="0">
                                <a:latin typeface="Cambria Math"/>
                              </a:rPr>
                              <m:t>2</m:t>
                            </m:r>
                          </m:sub>
                        </m:sSub>
                      </m:e>
                    </m:d>
                    <m:r>
                      <a:rPr lang="en-US" i="1">
                        <a:latin typeface="Cambria Math"/>
                      </a:rPr>
                      <m:t>𝑠𝑖𝑛</m:t>
                    </m:r>
                    <m:r>
                      <a:rPr lang="en-US" i="1">
                        <a:latin typeface="Cambria Math"/>
                        <a:ea typeface="Cambria Math"/>
                      </a:rPr>
                      <m:t>𝛿</m:t>
                    </m:r>
                    <m:r>
                      <a:rPr lang="en-US" b="0" i="1" smtClean="0">
                        <a:latin typeface="Cambria Math"/>
                        <a:ea typeface="Cambria Math"/>
                      </a:rPr>
                      <m:t>+</m:t>
                    </m:r>
                    <m:sSub>
                      <m:sSubPr>
                        <m:ctrlPr>
                          <a:rPr lang="en-US" i="1">
                            <a:latin typeface="Cambria Math"/>
                          </a:rPr>
                        </m:ctrlPr>
                      </m:sSubPr>
                      <m:e>
                        <m:r>
                          <a:rPr lang="en-US" i="1">
                            <a:latin typeface="Cambria Math"/>
                          </a:rPr>
                          <m:t>𝑃</m:t>
                        </m:r>
                      </m:e>
                      <m:sub>
                        <m:r>
                          <a:rPr lang="en-US" i="1">
                            <a:latin typeface="Cambria Math"/>
                          </a:rPr>
                          <m:t>𝑚𝑎𝑥</m:t>
                        </m:r>
                      </m:sub>
                    </m:sSub>
                    <m:r>
                      <a:rPr lang="en-US" i="1">
                        <a:latin typeface="Cambria Math"/>
                      </a:rPr>
                      <m:t> </m:t>
                    </m:r>
                    <m:d>
                      <m:dPr>
                        <m:ctrlPr>
                          <a:rPr lang="en-US" i="1">
                            <a:latin typeface="Cambria Math"/>
                          </a:rPr>
                        </m:ctrlPr>
                      </m:dPr>
                      <m:e>
                        <m:r>
                          <a:rPr lang="en-US" i="1">
                            <a:latin typeface="Cambria Math"/>
                          </a:rPr>
                          <m:t>𝑐𝑜𝑠</m:t>
                        </m:r>
                        <m:sSub>
                          <m:sSubPr>
                            <m:ctrlPr>
                              <a:rPr lang="en-US" i="1">
                                <a:latin typeface="Cambria Math"/>
                              </a:rPr>
                            </m:ctrlPr>
                          </m:sSubPr>
                          <m:e>
                            <m:r>
                              <a:rPr lang="en-US" i="1">
                                <a:latin typeface="Cambria Math"/>
                                <a:ea typeface="Cambria Math"/>
                              </a:rPr>
                              <m:t>𝛿</m:t>
                            </m:r>
                          </m:e>
                          <m:sub>
                            <m:r>
                              <a:rPr lang="en-US" i="1">
                                <a:latin typeface="Cambria Math"/>
                              </a:rPr>
                              <m:t>1</m:t>
                            </m:r>
                          </m:sub>
                        </m:sSub>
                        <m:r>
                          <a:rPr lang="en-US" i="1">
                            <a:latin typeface="Cambria Math"/>
                          </a:rPr>
                          <m:t>−</m:t>
                        </m:r>
                        <m:r>
                          <a:rPr lang="en-US" i="1">
                            <a:latin typeface="Cambria Math"/>
                          </a:rPr>
                          <m:t>𝑐𝑜𝑠</m:t>
                        </m:r>
                        <m:sSub>
                          <m:sSubPr>
                            <m:ctrlPr>
                              <a:rPr lang="en-US" i="1">
                                <a:latin typeface="Cambria Math"/>
                              </a:rPr>
                            </m:ctrlPr>
                          </m:sSubPr>
                          <m:e>
                            <m:r>
                              <a:rPr lang="en-US" i="1">
                                <a:latin typeface="Cambria Math"/>
                                <a:ea typeface="Cambria Math"/>
                              </a:rPr>
                              <m:t>𝛿</m:t>
                            </m:r>
                          </m:e>
                          <m:sub>
                            <m:r>
                              <a:rPr lang="en-US" b="0" i="1" smtClean="0">
                                <a:latin typeface="Cambria Math"/>
                              </a:rPr>
                              <m:t>2</m:t>
                            </m:r>
                          </m:sub>
                        </m:sSub>
                      </m:e>
                    </m:d>
                  </m:oMath>
                </a14:m>
                <a:r>
                  <a:rPr lang="en-US" dirty="0" smtClean="0"/>
                  <a:t>………..………….…… (7) </a:t>
                </a:r>
              </a:p>
              <a:p>
                <a:pPr marL="0" indent="0">
                  <a:buNone/>
                </a:pPr>
                <a:r>
                  <a:rPr lang="en-US" dirty="0" smtClean="0"/>
                  <a:t>On simplification equation (7) becomes</a:t>
                </a:r>
              </a:p>
              <a:p>
                <a:pPr marL="0" indent="0">
                  <a:buNone/>
                </a:pPr>
                <a14:m>
                  <m:oMath xmlns:m="http://schemas.openxmlformats.org/officeDocument/2006/math">
                    <m:d>
                      <m:dPr>
                        <m:ctrlPr>
                          <a:rPr lang="en-US" b="0" i="1" smtClean="0">
                            <a:latin typeface="Cambria Math"/>
                          </a:rPr>
                        </m:ctrlPr>
                      </m:dPr>
                      <m:e>
                        <m:sSub>
                          <m:sSubPr>
                            <m:ctrlPr>
                              <a:rPr lang="en-US" i="1" smtClean="0">
                                <a:latin typeface="Cambria Math"/>
                              </a:rPr>
                            </m:ctrlPr>
                          </m:sSubPr>
                          <m:e>
                            <m:r>
                              <a:rPr lang="en-US" i="1" smtClean="0">
                                <a:latin typeface="Cambria Math"/>
                                <a:ea typeface="Cambria Math"/>
                              </a:rPr>
                              <m:t>𝛿</m:t>
                            </m:r>
                          </m:e>
                          <m:sub>
                            <m:r>
                              <a:rPr lang="en-US" b="0" i="1" smtClean="0">
                                <a:latin typeface="Cambria Math"/>
                              </a:rPr>
                              <m:t>2</m:t>
                            </m:r>
                          </m:sub>
                        </m:sSub>
                        <m:r>
                          <a:rPr lang="en-US" b="0" i="1" smtClean="0">
                            <a:latin typeface="Cambria Math"/>
                          </a:rPr>
                          <m:t>−</m:t>
                        </m:r>
                        <m:sSub>
                          <m:sSubPr>
                            <m:ctrlPr>
                              <a:rPr lang="en-US" i="1">
                                <a:latin typeface="Cambria Math"/>
                              </a:rPr>
                            </m:ctrlPr>
                          </m:sSubPr>
                          <m:e>
                            <m:r>
                              <a:rPr lang="en-US" i="1">
                                <a:latin typeface="Cambria Math"/>
                                <a:ea typeface="Cambria Math"/>
                              </a:rPr>
                              <m:t>𝛿</m:t>
                            </m:r>
                          </m:e>
                          <m:sub>
                            <m:r>
                              <a:rPr lang="en-US" b="0" i="1" smtClean="0">
                                <a:latin typeface="Cambria Math"/>
                              </a:rPr>
                              <m:t>0</m:t>
                            </m:r>
                          </m:sub>
                        </m:sSub>
                      </m:e>
                    </m:d>
                    <m:r>
                      <a:rPr lang="en-US" b="0" i="1" smtClean="0">
                        <a:latin typeface="Cambria Math"/>
                      </a:rPr>
                      <m:t>𝑠𝑖𝑛</m:t>
                    </m:r>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1</m:t>
                        </m:r>
                      </m:sub>
                    </m:sSub>
                    <m:r>
                      <a:rPr lang="en-US" b="0" i="1" smtClean="0">
                        <a:latin typeface="Cambria Math"/>
                      </a:rPr>
                      <m:t>+</m:t>
                    </m:r>
                    <m:r>
                      <a:rPr lang="en-US" b="0" i="1" smtClean="0">
                        <a:latin typeface="Cambria Math"/>
                      </a:rPr>
                      <m:t>𝑐𝑜𝑠</m:t>
                    </m:r>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2</m:t>
                        </m:r>
                      </m:sub>
                    </m:sSub>
                    <m:r>
                      <a:rPr lang="en-US" b="0" i="1" smtClean="0">
                        <a:latin typeface="Cambria Math"/>
                      </a:rPr>
                      <m:t>−</m:t>
                    </m:r>
                    <m:r>
                      <a:rPr lang="en-US" i="1">
                        <a:latin typeface="Cambria Math"/>
                      </a:rPr>
                      <m:t>𝑐𝑜𝑠</m:t>
                    </m:r>
                    <m:sSub>
                      <m:sSubPr>
                        <m:ctrlPr>
                          <a:rPr lang="en-US" i="1">
                            <a:latin typeface="Cambria Math"/>
                          </a:rPr>
                        </m:ctrlPr>
                      </m:sSubPr>
                      <m:e>
                        <m:r>
                          <a:rPr lang="en-US" i="1">
                            <a:latin typeface="Cambria Math"/>
                            <a:ea typeface="Cambria Math"/>
                          </a:rPr>
                          <m:t>𝛿</m:t>
                        </m:r>
                      </m:e>
                      <m:sub>
                        <m:r>
                          <a:rPr lang="en-US" b="0" i="1" smtClean="0">
                            <a:latin typeface="Cambria Math"/>
                          </a:rPr>
                          <m:t>0</m:t>
                        </m:r>
                      </m:sub>
                    </m:sSub>
                  </m:oMath>
                </a14:m>
                <a:r>
                  <a:rPr lang="en-US" dirty="0" smtClean="0"/>
                  <a:t>…………….…....... (</a:t>
                </a:r>
                <a:r>
                  <a:rPr lang="en-US" dirty="0"/>
                  <a:t>8</a:t>
                </a:r>
                <a:r>
                  <a:rPr lang="en-US" dirty="0" smtClean="0"/>
                  <a:t>) </a:t>
                </a:r>
              </a:p>
              <a:p>
                <a:endParaRPr lang="en-US"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741" t="-1887"/>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4591315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64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A synchronous generator, capable of developing 500MW power per phase, operates at a power angle of 8ᵒ. By how much can the input shaft power be increased suddenly without loss of stability? Assume that P </a:t>
                </a:r>
                <a:r>
                  <a:rPr lang="en-US" sz="2000" dirty="0" smtClean="0">
                    <a:latin typeface="Times New Roman" pitchFamily="18" charset="0"/>
                    <a:cs typeface="Times New Roman" pitchFamily="18" charset="0"/>
                  </a:rPr>
                  <a:t>max</a:t>
                </a:r>
                <a:r>
                  <a:rPr lang="en-US" dirty="0" smtClean="0">
                    <a:latin typeface="Times New Roman" pitchFamily="18" charset="0"/>
                    <a:cs typeface="Times New Roman" pitchFamily="18" charset="0"/>
                  </a:rPr>
                  <a:t> will remain constant.</a:t>
                </a:r>
                <a:r>
                  <a:rPr lang="en-US" dirty="0" smtClean="0"/>
                  <a:t> Solution:-          </a:t>
                </a:r>
              </a:p>
              <a:p>
                <a:pPr marL="0" indent="0">
                  <a:buNone/>
                </a:pPr>
                <a:r>
                  <a:rPr lang="en-US" dirty="0" smtClean="0"/>
                  <a:t> Initially, </a:t>
                </a:r>
                <a14:m>
                  <m:oMath xmlns:m="http://schemas.openxmlformats.org/officeDocument/2006/math">
                    <m:sSub>
                      <m:sSubPr>
                        <m:ctrlPr>
                          <a:rPr lang="en-US" i="1" smtClean="0">
                            <a:latin typeface="Cambria Math"/>
                          </a:rPr>
                        </m:ctrlPr>
                      </m:sSubPr>
                      <m:e>
                        <m:r>
                          <a:rPr lang="en-US" i="1" smtClean="0">
                            <a:latin typeface="Cambria Math"/>
                            <a:ea typeface="Cambria Math"/>
                          </a:rPr>
                          <m:t>𝛿</m:t>
                        </m:r>
                      </m:e>
                      <m:sub>
                        <m:r>
                          <a:rPr lang="en-US" b="0" i="1" smtClean="0">
                            <a:latin typeface="Cambria Math"/>
                          </a:rPr>
                          <m:t>0</m:t>
                        </m:r>
                      </m:sub>
                    </m:sSub>
                    <m:r>
                      <a:rPr lang="en-US" b="0" i="1" smtClean="0">
                        <a:latin typeface="Cambria Math"/>
                      </a:rPr>
                      <m:t>=</m:t>
                    </m:r>
                    <m:sSup>
                      <m:sSupPr>
                        <m:ctrlPr>
                          <a:rPr lang="en-US" b="0" i="1" smtClean="0">
                            <a:latin typeface="Cambria Math"/>
                          </a:rPr>
                        </m:ctrlPr>
                      </m:sSupPr>
                      <m:e>
                        <m:r>
                          <a:rPr lang="en-US" b="0" i="1" smtClean="0">
                            <a:latin typeface="Cambria Math"/>
                          </a:rPr>
                          <m:t>8</m:t>
                        </m:r>
                      </m:e>
                      <m:sup>
                        <m:r>
                          <a:rPr lang="en-US" b="0" i="1" smtClean="0">
                            <a:latin typeface="Cambria Math"/>
                          </a:rPr>
                          <m:t>0</m:t>
                        </m:r>
                      </m:sup>
                    </m:sSup>
                  </m:oMath>
                </a14:m>
                <a:r>
                  <a:rPr lang="en-US" dirty="0" smtClean="0"/>
                  <a:t> </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𝑒</m:t>
                          </m:r>
                          <m:r>
                            <a:rPr lang="en-US" b="0" i="1" smtClean="0">
                              <a:latin typeface="Cambria Math"/>
                            </a:rPr>
                            <m:t>0</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𝑚𝑎𝑥</m:t>
                          </m:r>
                        </m:sub>
                      </m:sSub>
                      <m:r>
                        <a:rPr lang="en-US" b="0" i="1" smtClean="0">
                          <a:latin typeface="Cambria Math"/>
                        </a:rPr>
                        <m:t>𝑠𝑖𝑛</m:t>
                      </m:r>
                      <m:sSub>
                        <m:sSubPr>
                          <m:ctrlPr>
                            <a:rPr lang="en-US" b="0" i="1" smtClean="0">
                              <a:latin typeface="Cambria Math"/>
                            </a:rPr>
                          </m:ctrlPr>
                        </m:sSubPr>
                        <m:e>
                          <m:r>
                            <a:rPr lang="en-US" b="0" i="1" smtClean="0">
                              <a:latin typeface="Cambria Math"/>
                              <a:ea typeface="Cambria Math"/>
                            </a:rPr>
                            <m:t>𝛿</m:t>
                          </m:r>
                        </m:e>
                        <m:sub>
                          <m:r>
                            <a:rPr lang="en-US" b="0" i="1" smtClean="0">
                              <a:latin typeface="Cambria Math"/>
                            </a:rPr>
                            <m:t>0</m:t>
                          </m:r>
                        </m:sub>
                      </m:sSub>
                      <m:r>
                        <a:rPr lang="en-US" b="0" i="1" smtClean="0">
                          <a:latin typeface="Cambria Math"/>
                        </a:rPr>
                        <m:t>=</m:t>
                      </m:r>
                      <m:r>
                        <a:rPr lang="en-US" b="0" i="1" smtClean="0">
                          <a:latin typeface="Cambria Math"/>
                        </a:rPr>
                        <m:t>500</m:t>
                      </m:r>
                      <m:r>
                        <a:rPr lang="en-US" b="0" i="1" smtClean="0">
                          <a:latin typeface="Cambria Math"/>
                        </a:rPr>
                        <m:t>𝑠𝑖𝑛</m:t>
                      </m:r>
                      <m:sSup>
                        <m:sSupPr>
                          <m:ctrlPr>
                            <a:rPr lang="en-US" b="0" i="1" smtClean="0">
                              <a:latin typeface="Cambria Math"/>
                            </a:rPr>
                          </m:ctrlPr>
                        </m:sSupPr>
                        <m:e>
                          <m:r>
                            <a:rPr lang="en-US" b="0" i="1" smtClean="0">
                              <a:latin typeface="Cambria Math"/>
                            </a:rPr>
                            <m:t>8</m:t>
                          </m:r>
                        </m:e>
                        <m:sup>
                          <m:r>
                            <a:rPr lang="en-US" b="0" i="1" smtClean="0">
                              <a:latin typeface="Cambria Math"/>
                            </a:rPr>
                            <m:t>0</m:t>
                          </m:r>
                        </m:sup>
                      </m:sSup>
                      <m:r>
                        <a:rPr lang="en-US" b="0" i="1" smtClean="0">
                          <a:latin typeface="Cambria Math"/>
                        </a:rPr>
                        <m:t>=</m:t>
                      </m:r>
                      <m:r>
                        <a:rPr lang="en-US" b="0" i="1" smtClean="0">
                          <a:latin typeface="Cambria Math"/>
                        </a:rPr>
                        <m:t>69</m:t>
                      </m:r>
                      <m:r>
                        <a:rPr lang="en-US" b="0" i="1" smtClean="0">
                          <a:latin typeface="Cambria Math"/>
                        </a:rPr>
                        <m:t>.</m:t>
                      </m:r>
                      <m:r>
                        <a:rPr lang="en-US" b="0" i="1" smtClean="0">
                          <a:latin typeface="Cambria Math"/>
                        </a:rPr>
                        <m:t>6</m:t>
                      </m:r>
                      <m:r>
                        <a:rPr lang="en-US" b="0" i="1" smtClean="0">
                          <a:latin typeface="Cambria Math"/>
                        </a:rPr>
                        <m:t> </m:t>
                      </m:r>
                      <m:r>
                        <a:rPr lang="en-US" b="0" i="1" smtClean="0">
                          <a:latin typeface="Cambria Math"/>
                        </a:rPr>
                        <m:t>𝑀𝑊</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852" t="-1887" r="-1111"/>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31704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1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3124200"/>
          </a:xfrm>
        </p:spPr>
        <p:txBody>
          <a:bodyPr>
            <a:normAutofit fontScale="92500" lnSpcReduction="10000"/>
          </a:bodyPr>
          <a:lstStyle/>
          <a:p>
            <a:pPr marL="0" indent="0">
              <a:buNone/>
            </a:pPr>
            <a:r>
              <a:rPr lang="en-US" dirty="0" smtClean="0"/>
              <a:t>Let </a:t>
            </a:r>
            <a:r>
              <a:rPr lang="en-US" dirty="0" err="1" smtClean="0"/>
              <a:t>δ</a:t>
            </a:r>
            <a:r>
              <a:rPr lang="en-US" sz="2200" dirty="0" err="1" smtClean="0"/>
              <a:t>m</a:t>
            </a:r>
            <a:r>
              <a:rPr lang="en-US" dirty="0" smtClean="0"/>
              <a:t> be the power angle to which the rotor can swing before losing synchronism. If this angle is exceeded, P</a:t>
            </a:r>
            <a:r>
              <a:rPr lang="en-US" sz="2200" dirty="0" smtClean="0"/>
              <a:t>i</a:t>
            </a:r>
            <a:r>
              <a:rPr lang="en-US" dirty="0" smtClean="0"/>
              <a:t> will again become greater than </a:t>
            </a:r>
            <a:r>
              <a:rPr lang="en-US" dirty="0" err="1" smtClean="0"/>
              <a:t>P</a:t>
            </a:r>
            <a:r>
              <a:rPr lang="en-US" sz="2600" dirty="0" err="1" smtClean="0"/>
              <a:t>e</a:t>
            </a:r>
            <a:r>
              <a:rPr lang="en-US" dirty="0" smtClean="0"/>
              <a:t> and the rotor will once again be accelerated and synchronism will be lost as shown in Fig. below. Therefore, the equal area criterion requires that equation (6) be satisfied with </a:t>
            </a:r>
            <a:r>
              <a:rPr lang="en-US" dirty="0" err="1" smtClean="0"/>
              <a:t>δ</a:t>
            </a:r>
            <a:r>
              <a:rPr lang="en-US" sz="2200" dirty="0" err="1" smtClean="0"/>
              <a:t>m</a:t>
            </a:r>
            <a:r>
              <a:rPr lang="en-US" dirty="0" smtClean="0"/>
              <a:t> replacing δ</a:t>
            </a:r>
            <a:r>
              <a:rPr lang="en-US" sz="2200" dirty="0" smtClean="0"/>
              <a:t>2</a:t>
            </a:r>
            <a:r>
              <a:rPr lang="en-US" dirty="0" smtClean="0"/>
              <a:t>. </a:t>
            </a:r>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4572000"/>
            <a:ext cx="4398851"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8664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8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pPr marL="0" indent="0">
                  <a:buNone/>
                </a:pPr>
                <a:r>
                  <a:rPr lang="en-US" dirty="0" smtClean="0"/>
                  <a:t>From Fig. above </a:t>
                </a:r>
                <a:r>
                  <a:rPr lang="en-US" dirty="0" err="1" smtClean="0"/>
                  <a:t>δ</a:t>
                </a:r>
                <a:r>
                  <a:rPr lang="en-US" sz="2200" dirty="0" err="1" smtClean="0"/>
                  <a:t>m</a:t>
                </a:r>
                <a:r>
                  <a:rPr lang="en-US" dirty="0" smtClean="0"/>
                  <a:t> = π-δ</a:t>
                </a:r>
                <a:r>
                  <a:rPr lang="en-US" sz="2200" dirty="0" smtClean="0"/>
                  <a:t>1</a:t>
                </a:r>
                <a:r>
                  <a:rPr lang="en-US" dirty="0" smtClean="0"/>
                  <a:t>. Therefore equation (8) becomes </a:t>
                </a:r>
              </a:p>
              <a:p>
                <a:pPr marL="0" indent="0">
                  <a:buNone/>
                </a:pPr>
                <a14:m>
                  <m:oMathPara xmlns:m="http://schemas.openxmlformats.org/officeDocument/2006/math">
                    <m:oMathParaPr>
                      <m:jc m:val="centerGroup"/>
                    </m:oMathParaPr>
                    <m:oMath xmlns:m="http://schemas.openxmlformats.org/officeDocument/2006/math">
                      <m:d>
                        <m:dPr>
                          <m:ctrlPr>
                            <a:rPr lang="en-US" b="0" i="1" smtClean="0">
                              <a:latin typeface="Cambria Math"/>
                              <a:ea typeface="Cambria Math"/>
                            </a:rPr>
                          </m:ctrlPr>
                        </m:dPr>
                        <m:e>
                          <m:r>
                            <a:rPr lang="en-US" b="0" i="1" smtClean="0">
                              <a:latin typeface="Cambria Math"/>
                              <a:ea typeface="Cambria Math"/>
                            </a:rPr>
                            <m:t>𝜋</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𝛿</m:t>
                              </m:r>
                            </m:e>
                            <m:sub>
                              <m:r>
                                <a:rPr lang="en-US" b="0" i="1" smtClean="0">
                                  <a:latin typeface="Cambria Math"/>
                                  <a:ea typeface="Cambria Math"/>
                                </a:rPr>
                                <m:t>1</m:t>
                              </m:r>
                            </m:sub>
                          </m:sSub>
                          <m:r>
                            <a:rPr lang="en-US" b="0" i="1" smtClean="0">
                              <a:latin typeface="Cambria Math"/>
                              <a:ea typeface="Cambria Math"/>
                            </a:rPr>
                            <m:t>−</m:t>
                          </m:r>
                          <m:sSub>
                            <m:sSubPr>
                              <m:ctrlPr>
                                <a:rPr lang="en-US" i="1">
                                  <a:latin typeface="Cambria Math"/>
                                </a:rPr>
                              </m:ctrlPr>
                            </m:sSubPr>
                            <m:e>
                              <m:r>
                                <a:rPr lang="en-US" i="1">
                                  <a:latin typeface="Cambria Math"/>
                                  <a:ea typeface="Cambria Math"/>
                                </a:rPr>
                                <m:t>𝛿</m:t>
                              </m:r>
                            </m:e>
                            <m:sub>
                              <m:r>
                                <a:rPr lang="en-US" i="1">
                                  <a:latin typeface="Cambria Math"/>
                                </a:rPr>
                                <m:t>0</m:t>
                              </m:r>
                            </m:sub>
                          </m:sSub>
                        </m:e>
                      </m:d>
                      <m:r>
                        <a:rPr lang="en-US" b="0" i="1" smtClean="0">
                          <a:latin typeface="Cambria Math"/>
                          <a:ea typeface="Cambria Math"/>
                        </a:rPr>
                        <m:t>𝑠𝑖𝑛</m:t>
                      </m:r>
                      <m:sSub>
                        <m:sSubPr>
                          <m:ctrlPr>
                            <a:rPr lang="en-US" b="0" i="1" smtClean="0">
                              <a:latin typeface="Cambria Math"/>
                              <a:ea typeface="Cambria Math"/>
                            </a:rPr>
                          </m:ctrlPr>
                        </m:sSubPr>
                        <m:e>
                          <m:r>
                            <a:rPr lang="en-US" b="0" i="1" smtClean="0">
                              <a:latin typeface="Cambria Math"/>
                              <a:ea typeface="Cambria Math"/>
                            </a:rPr>
                            <m:t>𝛿</m:t>
                          </m:r>
                        </m:e>
                        <m:sub>
                          <m:r>
                            <a:rPr lang="en-US" b="0" i="1" smtClean="0">
                              <a:latin typeface="Cambria Math"/>
                              <a:ea typeface="Cambria Math"/>
                            </a:rPr>
                            <m:t>1</m:t>
                          </m:r>
                        </m:sub>
                      </m:sSub>
                      <m:r>
                        <a:rPr lang="en-US" b="0" i="1" smtClean="0">
                          <a:latin typeface="Cambria Math"/>
                          <a:ea typeface="Cambria Math"/>
                        </a:rPr>
                        <m:t>+</m:t>
                      </m:r>
                      <m:func>
                        <m:funcPr>
                          <m:ctrlPr>
                            <a:rPr lang="en-US" b="0" i="1" smtClean="0">
                              <a:latin typeface="Cambria Math"/>
                              <a:ea typeface="Cambria Math"/>
                            </a:rPr>
                          </m:ctrlPr>
                        </m:funcPr>
                        <m:fName>
                          <m:r>
                            <m:rPr>
                              <m:sty m:val="p"/>
                            </m:rPr>
                            <a:rPr lang="en-US" b="0" i="0" smtClean="0">
                              <a:latin typeface="Cambria Math"/>
                              <a:ea typeface="Cambria Math"/>
                            </a:rPr>
                            <m:t>cos</m:t>
                          </m:r>
                        </m:fName>
                        <m:e>
                          <m:d>
                            <m:dPr>
                              <m:ctrlPr>
                                <a:rPr lang="en-US" b="0" i="1" smtClean="0">
                                  <a:latin typeface="Cambria Math"/>
                                  <a:ea typeface="Cambria Math"/>
                                </a:rPr>
                              </m:ctrlPr>
                            </m:dPr>
                            <m:e>
                              <m:r>
                                <a:rPr lang="en-US" i="1">
                                  <a:latin typeface="Cambria Math"/>
                                  <a:ea typeface="Cambria Math"/>
                                </a:rPr>
                                <m:t>𝜋</m:t>
                              </m:r>
                              <m:r>
                                <a:rPr lang="en-US" b="0" i="1" smtClean="0">
                                  <a:latin typeface="Cambria Math"/>
                                  <a:ea typeface="Cambria Math"/>
                                </a:rPr>
                                <m:t>−</m:t>
                              </m:r>
                              <m:sSub>
                                <m:sSubPr>
                                  <m:ctrlPr>
                                    <a:rPr lang="en-US" b="0" i="1" smtClean="0">
                                      <a:latin typeface="Cambria Math"/>
                                      <a:ea typeface="Cambria Math"/>
                                    </a:rPr>
                                  </m:ctrlPr>
                                </m:sSubPr>
                                <m:e>
                                  <m:r>
                                    <a:rPr lang="en-US" b="0" i="1" smtClean="0">
                                      <a:latin typeface="Cambria Math"/>
                                      <a:ea typeface="Cambria Math"/>
                                    </a:rPr>
                                    <m:t>𝛿</m:t>
                                  </m:r>
                                </m:e>
                                <m:sub>
                                  <m:r>
                                    <a:rPr lang="en-US" b="0" i="1" smtClean="0">
                                      <a:latin typeface="Cambria Math"/>
                                      <a:ea typeface="Cambria Math"/>
                                    </a:rPr>
                                    <m:t>1</m:t>
                                  </m:r>
                                </m:sub>
                              </m:sSub>
                            </m:e>
                          </m:d>
                        </m:e>
                      </m:func>
                      <m:r>
                        <a:rPr lang="en-US" b="0" i="1" smtClean="0">
                          <a:latin typeface="Cambria Math"/>
                          <a:ea typeface="Cambria Math"/>
                        </a:rPr>
                        <m:t>−</m:t>
                      </m:r>
                      <m:r>
                        <a:rPr lang="en-US" b="0" i="1" smtClean="0">
                          <a:latin typeface="Cambria Math"/>
                          <a:ea typeface="Cambria Math"/>
                        </a:rPr>
                        <m:t>𝑐𝑜𝑠</m:t>
                      </m:r>
                      <m:sSub>
                        <m:sSubPr>
                          <m:ctrlPr>
                            <a:rPr lang="en-US" b="0" i="1" smtClean="0">
                              <a:latin typeface="Cambria Math"/>
                              <a:ea typeface="Cambria Math"/>
                            </a:rPr>
                          </m:ctrlPr>
                        </m:sSubPr>
                        <m:e>
                          <m:r>
                            <a:rPr lang="en-US" b="0" i="1" smtClean="0">
                              <a:latin typeface="Cambria Math"/>
                              <a:ea typeface="Cambria Math"/>
                            </a:rPr>
                            <m:t>𝛿</m:t>
                          </m:r>
                        </m:e>
                        <m:sub>
                          <m:r>
                            <a:rPr lang="en-US" b="0" i="1" smtClean="0">
                              <a:latin typeface="Cambria Math"/>
                              <a:ea typeface="Cambria Math"/>
                            </a:rPr>
                            <m:t>0</m:t>
                          </m:r>
                        </m:sub>
                      </m:sSub>
                      <m:r>
                        <a:rPr lang="en-US" b="0" i="1" smtClean="0">
                          <a:latin typeface="Cambria Math"/>
                          <a:ea typeface="Cambria Math"/>
                        </a:rPr>
                        <m:t>=</m:t>
                      </m:r>
                      <m:r>
                        <a:rPr lang="en-US" b="0" i="1" smtClean="0">
                          <a:latin typeface="Cambria Math"/>
                          <a:ea typeface="Cambria Math"/>
                        </a:rPr>
                        <m:t>0</m:t>
                      </m:r>
                    </m:oMath>
                  </m:oMathPara>
                </a14:m>
                <a:endParaRPr lang="en-US" b="0" dirty="0" smtClean="0">
                  <a:ea typeface="Cambria Math"/>
                </a:endParaRPr>
              </a:p>
              <a:p>
                <a:pPr marL="0" indent="0">
                  <a:buNone/>
                </a:pPr>
                <a14:m>
                  <m:oMath xmlns:m="http://schemas.openxmlformats.org/officeDocument/2006/math">
                    <m:d>
                      <m:dPr>
                        <m:ctrlPr>
                          <a:rPr lang="en-US" i="1">
                            <a:latin typeface="Cambria Math"/>
                            <a:ea typeface="Cambria Math"/>
                          </a:rPr>
                        </m:ctrlPr>
                      </m:dPr>
                      <m:e>
                        <m:r>
                          <a:rPr lang="en-US" i="1">
                            <a:latin typeface="Cambria Math"/>
                            <a:ea typeface="Cambria Math"/>
                          </a:rPr>
                          <m:t>𝜋</m:t>
                        </m:r>
                        <m:r>
                          <a:rPr lang="en-US" i="1">
                            <a:latin typeface="Cambria Math"/>
                            <a:ea typeface="Cambria Math"/>
                          </a:rPr>
                          <m:t>−</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r>
                          <a:rPr lang="en-US" i="1">
                            <a:latin typeface="Cambria Math"/>
                            <a:ea typeface="Cambria Math"/>
                          </a:rPr>
                          <m:t>−</m:t>
                        </m:r>
                        <m:sSub>
                          <m:sSubPr>
                            <m:ctrlPr>
                              <a:rPr lang="en-US" i="1">
                                <a:latin typeface="Cambria Math"/>
                              </a:rPr>
                            </m:ctrlPr>
                          </m:sSubPr>
                          <m:e>
                            <m:r>
                              <a:rPr lang="en-US" i="1">
                                <a:latin typeface="Cambria Math"/>
                                <a:ea typeface="Cambria Math"/>
                              </a:rPr>
                              <m:t>𝛿</m:t>
                            </m:r>
                          </m:e>
                          <m:sub>
                            <m:r>
                              <a:rPr lang="en-US" i="1">
                                <a:latin typeface="Cambria Math"/>
                              </a:rPr>
                              <m:t>0</m:t>
                            </m:r>
                          </m:sub>
                        </m:sSub>
                      </m:e>
                    </m:d>
                    <m:r>
                      <a:rPr lang="en-US" i="1">
                        <a:latin typeface="Cambria Math"/>
                        <a:ea typeface="Cambria Math"/>
                      </a:rPr>
                      <m:t>𝑠𝑖𝑛</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r>
                      <a:rPr lang="en-US" b="0" i="1" smtClean="0">
                        <a:latin typeface="Cambria Math"/>
                        <a:ea typeface="Cambria Math"/>
                      </a:rPr>
                      <m:t>−</m:t>
                    </m:r>
                    <m:func>
                      <m:funcPr>
                        <m:ctrlPr>
                          <a:rPr lang="en-US" i="1">
                            <a:latin typeface="Cambria Math"/>
                            <a:ea typeface="Cambria Math"/>
                          </a:rPr>
                        </m:ctrlPr>
                      </m:funcPr>
                      <m:fName>
                        <m:r>
                          <m:rPr>
                            <m:sty m:val="p"/>
                          </m:rPr>
                          <a:rPr lang="en-US">
                            <a:latin typeface="Cambria Math"/>
                            <a:ea typeface="Cambria Math"/>
                          </a:rPr>
                          <m:t>cos</m:t>
                        </m:r>
                      </m:fName>
                      <m:e>
                        <m:d>
                          <m:dPr>
                            <m:ctrlPr>
                              <a:rPr lang="en-US" i="1">
                                <a:latin typeface="Cambria Math"/>
                                <a:ea typeface="Cambria Math"/>
                              </a:rPr>
                            </m:ctrlPr>
                          </m:dPr>
                          <m:e>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e>
                        </m:d>
                      </m:e>
                    </m:func>
                    <m:r>
                      <a:rPr lang="en-US" i="1">
                        <a:latin typeface="Cambria Math"/>
                        <a:ea typeface="Cambria Math"/>
                      </a:rPr>
                      <m:t>−</m:t>
                    </m:r>
                    <m:r>
                      <a:rPr lang="en-US" i="1">
                        <a:latin typeface="Cambria Math"/>
                        <a:ea typeface="Cambria Math"/>
                      </a:rPr>
                      <m:t>𝑐𝑜𝑠</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0</m:t>
                        </m:r>
                      </m:sub>
                    </m:sSub>
                    <m:r>
                      <a:rPr lang="en-US" i="1">
                        <a:latin typeface="Cambria Math"/>
                        <a:ea typeface="Cambria Math"/>
                      </a:rPr>
                      <m:t>=</m:t>
                    </m:r>
                    <m:r>
                      <a:rPr lang="en-US" i="1">
                        <a:latin typeface="Cambria Math"/>
                        <a:ea typeface="Cambria Math"/>
                      </a:rPr>
                      <m:t>0</m:t>
                    </m:r>
                  </m:oMath>
                </a14:m>
                <a:r>
                  <a:rPr lang="en-US" dirty="0" smtClean="0">
                    <a:ea typeface="Cambria Math"/>
                  </a:rPr>
                  <a:t> </a:t>
                </a:r>
                <a:r>
                  <a:rPr lang="en-US" dirty="0" smtClean="0"/>
                  <a:t>………………… (i) </a:t>
                </a:r>
              </a:p>
              <a:p>
                <a:pPr marL="0" indent="0">
                  <a:buNone/>
                </a:pPr>
                <a:r>
                  <a:rPr lang="en-US" dirty="0" smtClean="0"/>
                  <a:t>Substituting </a:t>
                </a:r>
                <a14:m>
                  <m:oMath xmlns:m="http://schemas.openxmlformats.org/officeDocument/2006/math">
                    <m:sSub>
                      <m:sSubPr>
                        <m:ctrlPr>
                          <a:rPr lang="en-US" i="1">
                            <a:latin typeface="Cambria Math"/>
                          </a:rPr>
                        </m:ctrlPr>
                      </m:sSubPr>
                      <m:e>
                        <m:r>
                          <a:rPr lang="en-US" i="1">
                            <a:latin typeface="Cambria Math"/>
                            <a:ea typeface="Cambria Math"/>
                          </a:rPr>
                          <m:t>𝛿</m:t>
                        </m:r>
                      </m:e>
                      <m:sub>
                        <m:r>
                          <a:rPr lang="en-US" i="1">
                            <a:latin typeface="Cambria Math"/>
                          </a:rPr>
                          <m:t>0</m:t>
                        </m:r>
                      </m:sub>
                    </m:sSub>
                    <m:r>
                      <a:rPr lang="en-US" b="0" i="1" smtClean="0">
                        <a:latin typeface="Cambria Math"/>
                      </a:rPr>
                      <m:t>=</m:t>
                    </m:r>
                    <m:sSup>
                      <m:sSupPr>
                        <m:ctrlPr>
                          <a:rPr lang="en-US" b="0" i="1" smtClean="0">
                            <a:latin typeface="Cambria Math"/>
                          </a:rPr>
                        </m:ctrlPr>
                      </m:sSupPr>
                      <m:e>
                        <m:r>
                          <a:rPr lang="en-US" b="0" i="1" smtClean="0">
                            <a:latin typeface="Cambria Math"/>
                          </a:rPr>
                          <m:t>8</m:t>
                        </m:r>
                      </m:e>
                      <m:sup>
                        <m:r>
                          <a:rPr lang="en-US" b="0" i="1" smtClean="0">
                            <a:latin typeface="Cambria Math"/>
                          </a:rPr>
                          <m:t>0</m:t>
                        </m:r>
                      </m:sup>
                    </m:sSup>
                    <m:r>
                      <a:rPr lang="en-US" b="0" i="1" smtClean="0">
                        <a:latin typeface="Cambria Math"/>
                      </a:rPr>
                      <m:t>=</m:t>
                    </m:r>
                    <m:r>
                      <a:rPr lang="en-US" b="0" i="1" smtClean="0">
                        <a:latin typeface="Cambria Math"/>
                      </a:rPr>
                      <m:t>0</m:t>
                    </m:r>
                    <m:r>
                      <a:rPr lang="en-US" b="0" i="1" smtClean="0">
                        <a:latin typeface="Cambria Math"/>
                      </a:rPr>
                      <m:t>.</m:t>
                    </m:r>
                    <m:r>
                      <a:rPr lang="en-US" b="0" i="1" smtClean="0">
                        <a:latin typeface="Cambria Math"/>
                      </a:rPr>
                      <m:t>139</m:t>
                    </m:r>
                  </m:oMath>
                </a14:m>
                <a:r>
                  <a:rPr lang="en-US" dirty="0" smtClean="0"/>
                  <a:t>   radian in equation (i) gives</a:t>
                </a:r>
              </a:p>
              <a:p>
                <a:pPr marL="0" indent="0">
                  <a:buNone/>
                </a:pPr>
                <a14:m>
                  <m:oMath xmlns:m="http://schemas.openxmlformats.org/officeDocument/2006/math">
                    <m:d>
                      <m:dPr>
                        <m:ctrlPr>
                          <a:rPr lang="en-US" i="1" smtClean="0">
                            <a:latin typeface="Cambria Math"/>
                          </a:rPr>
                        </m:ctrlPr>
                      </m:dPr>
                      <m:e>
                        <m:r>
                          <a:rPr lang="en-US" b="0" i="1" smtClean="0">
                            <a:latin typeface="Cambria Math"/>
                          </a:rPr>
                          <m:t>3</m:t>
                        </m:r>
                        <m:r>
                          <a:rPr lang="en-US" b="0" i="1" smtClean="0">
                            <a:latin typeface="Cambria Math"/>
                          </a:rPr>
                          <m:t>−</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e>
                    </m:d>
                    <m:r>
                      <a:rPr lang="en-US" i="1">
                        <a:latin typeface="Cambria Math"/>
                        <a:ea typeface="Cambria Math"/>
                      </a:rPr>
                      <m:t>𝑠𝑖𝑛</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r>
                      <a:rPr lang="en-US" b="0" i="0" smtClean="0">
                        <a:latin typeface="Cambria Math"/>
                        <a:ea typeface="Cambria Math"/>
                      </a:rPr>
                      <m:t>−</m:t>
                    </m:r>
                    <m:r>
                      <a:rPr lang="en-US" b="0" i="0" smtClean="0">
                        <a:latin typeface="Cambria Math"/>
                        <a:ea typeface="Cambria Math"/>
                      </a:rPr>
                      <m:t>0</m:t>
                    </m:r>
                    <m:r>
                      <a:rPr lang="en-US" b="0" i="0" smtClean="0">
                        <a:latin typeface="Cambria Math"/>
                        <a:ea typeface="Cambria Math"/>
                      </a:rPr>
                      <m:t>.</m:t>
                    </m:r>
                    <m:r>
                      <a:rPr lang="en-US" b="0" i="0" smtClean="0">
                        <a:latin typeface="Cambria Math"/>
                        <a:ea typeface="Cambria Math"/>
                      </a:rPr>
                      <m:t>99</m:t>
                    </m:r>
                    <m:r>
                      <a:rPr lang="en-US" b="0" i="0" smtClean="0">
                        <a:latin typeface="Cambria Math"/>
                        <a:ea typeface="Cambria Math"/>
                      </a:rPr>
                      <m:t>=</m:t>
                    </m:r>
                    <m:r>
                      <a:rPr lang="en-US" b="0" i="0" smtClean="0">
                        <a:latin typeface="Cambria Math"/>
                        <a:ea typeface="Cambria Math"/>
                      </a:rPr>
                      <m:t>0</m:t>
                    </m:r>
                  </m:oMath>
                </a14:m>
                <a:r>
                  <a:rPr lang="en-US" dirty="0" smtClean="0"/>
                  <a:t>  …………………………… (ii) </a:t>
                </a:r>
              </a:p>
              <a:p>
                <a:pPr marL="0" indent="0">
                  <a:buNone/>
                </a:pPr>
                <a:r>
                  <a:rPr lang="en-US" dirty="0" smtClean="0"/>
                  <a:t>Solving equation (ii) we get, δ</a:t>
                </a:r>
                <a:r>
                  <a:rPr lang="en-US" sz="2300" dirty="0" smtClean="0"/>
                  <a:t>1</a:t>
                </a:r>
                <a:r>
                  <a:rPr lang="en-US" dirty="0" smtClean="0"/>
                  <a:t> = 50ᵒ </a:t>
                </a:r>
              </a:p>
              <a:p>
                <a:pPr marL="0" indent="0">
                  <a:buNone/>
                </a:pPr>
                <a:r>
                  <a:rPr lang="en-US" dirty="0" smtClean="0"/>
                  <a:t>Now </a:t>
                </a: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𝑒𝑓</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𝑚𝑎𝑥</m:t>
                        </m:r>
                      </m:sub>
                    </m:sSub>
                    <m:r>
                      <a:rPr lang="en-US" i="1">
                        <a:latin typeface="Cambria Math"/>
                        <a:ea typeface="Cambria Math"/>
                      </a:rPr>
                      <m:t>𝑠𝑖𝑛</m:t>
                    </m:r>
                    <m:sSub>
                      <m:sSubPr>
                        <m:ctrlPr>
                          <a:rPr lang="en-US" i="1">
                            <a:latin typeface="Cambria Math"/>
                            <a:ea typeface="Cambria Math"/>
                          </a:rPr>
                        </m:ctrlPr>
                      </m:sSubPr>
                      <m:e>
                        <m:r>
                          <a:rPr lang="en-US" i="1">
                            <a:latin typeface="Cambria Math"/>
                            <a:ea typeface="Cambria Math"/>
                          </a:rPr>
                          <m:t>𝛿</m:t>
                        </m:r>
                      </m:e>
                      <m:sub>
                        <m:r>
                          <a:rPr lang="en-US" i="1">
                            <a:latin typeface="Cambria Math"/>
                            <a:ea typeface="Cambria Math"/>
                          </a:rPr>
                          <m:t>1</m:t>
                        </m:r>
                      </m:sub>
                    </m:sSub>
                    <m:r>
                      <a:rPr lang="en-US" b="0" i="1" smtClean="0">
                        <a:latin typeface="Cambria Math"/>
                        <a:ea typeface="Cambria Math"/>
                      </a:rPr>
                      <m:t>=</m:t>
                    </m:r>
                    <m:r>
                      <a:rPr lang="en-US" b="0" i="1" smtClean="0">
                        <a:latin typeface="Cambria Math"/>
                        <a:ea typeface="Cambria Math"/>
                      </a:rPr>
                      <m:t>500</m:t>
                    </m:r>
                    <m:func>
                      <m:funcPr>
                        <m:ctrlPr>
                          <a:rPr lang="en-US" b="0" i="1" smtClean="0">
                            <a:latin typeface="Cambria Math"/>
                            <a:ea typeface="Cambria Math"/>
                          </a:rPr>
                        </m:ctrlPr>
                      </m:funcPr>
                      <m:fName>
                        <m:r>
                          <m:rPr>
                            <m:sty m:val="p"/>
                          </m:rPr>
                          <a:rPr lang="en-US" b="0" i="0" smtClean="0">
                            <a:latin typeface="Cambria Math"/>
                            <a:ea typeface="Cambria Math"/>
                          </a:rPr>
                          <m:t>sin</m:t>
                        </m:r>
                      </m:fName>
                      <m:e>
                        <m:r>
                          <a:rPr lang="en-US" b="0" i="1" smtClean="0">
                            <a:latin typeface="Cambria Math"/>
                            <a:ea typeface="Cambria Math"/>
                          </a:rPr>
                          <m:t>50</m:t>
                        </m:r>
                        <m:r>
                          <a:rPr lang="en-US" b="0" i="1" smtClean="0">
                            <a:latin typeface="Cambria Math"/>
                            <a:ea typeface="Cambria Math"/>
                          </a:rPr>
                          <m:t>=</m:t>
                        </m:r>
                        <m:r>
                          <a:rPr lang="en-US" b="0" i="1" smtClean="0">
                            <a:latin typeface="Cambria Math"/>
                            <a:ea typeface="Cambria Math"/>
                          </a:rPr>
                          <m:t>383</m:t>
                        </m:r>
                        <m:r>
                          <a:rPr lang="en-US" b="0" i="1" smtClean="0">
                            <a:latin typeface="Cambria Math"/>
                            <a:ea typeface="Cambria Math"/>
                          </a:rPr>
                          <m:t>.</m:t>
                        </m:r>
                        <m:r>
                          <a:rPr lang="en-US" b="0" i="1" smtClean="0">
                            <a:latin typeface="Cambria Math"/>
                            <a:ea typeface="Cambria Math"/>
                          </a:rPr>
                          <m:t>02</m:t>
                        </m:r>
                        <m:r>
                          <a:rPr lang="en-US" b="0" i="1" smtClean="0">
                            <a:latin typeface="Cambria Math"/>
                            <a:ea typeface="Cambria Math"/>
                          </a:rPr>
                          <m:t>𝑀𝑊</m:t>
                        </m:r>
                      </m:e>
                    </m:func>
                  </m:oMath>
                </a14:m>
                <a:r>
                  <a:rPr lang="en-US" dirty="0" smtClean="0"/>
                  <a:t>    </a:t>
                </a:r>
              </a:p>
              <a:p>
                <a:pPr marL="0" indent="0">
                  <a:buNone/>
                </a:pPr>
                <a:r>
                  <a:rPr lang="en-US" dirty="0" smtClean="0"/>
                  <a:t> Initial power developed by machine was 69.6MW. Hence without loss of stability, the system can accommodate a sudden increase of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185" t="-2426"/>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538547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546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62500" lnSpcReduction="20000"/>
              </a:bodyPr>
              <a:lstStyle/>
              <a:p>
                <a:pPr marL="0" indent="0">
                  <a:buNone/>
                </a:pPr>
                <a14:m>
                  <m:oMath xmlns:m="http://schemas.openxmlformats.org/officeDocument/2006/math">
                    <m:sSub>
                      <m:sSubPr>
                        <m:ctrlPr>
                          <a:rPr lang="en-US" i="1" smtClean="0">
                            <a:latin typeface="Cambria Math"/>
                          </a:rPr>
                        </m:ctrlPr>
                      </m:sSubPr>
                      <m:e>
                        <m:r>
                          <a:rPr lang="en-US" b="0" i="1" smtClean="0">
                            <a:latin typeface="Cambria Math"/>
                          </a:rPr>
                          <m:t>𝑃</m:t>
                        </m:r>
                      </m:e>
                      <m:sub>
                        <m:r>
                          <a:rPr lang="en-US" b="0" i="1" smtClean="0">
                            <a:latin typeface="Cambria Math"/>
                          </a:rPr>
                          <m:t>𝑒𝑓</m:t>
                        </m:r>
                      </m:sub>
                    </m:sSub>
                    <m:r>
                      <a:rPr lang="en-US" b="0" i="1" smtClean="0">
                        <a:latin typeface="Cambria Math"/>
                      </a:rPr>
                      <m:t>−</m:t>
                    </m:r>
                    <m:sSub>
                      <m:sSubPr>
                        <m:ctrlPr>
                          <a:rPr lang="en-US" b="0" i="1" smtClean="0">
                            <a:latin typeface="Cambria Math"/>
                          </a:rPr>
                        </m:ctrlPr>
                      </m:sSubPr>
                      <m:e>
                        <m:r>
                          <a:rPr lang="en-US" b="0" i="1" smtClean="0">
                            <a:latin typeface="Cambria Math"/>
                          </a:rPr>
                          <m:t>𝑃</m:t>
                        </m:r>
                      </m:e>
                      <m:sub>
                        <m:r>
                          <a:rPr lang="en-US" b="0" i="1" smtClean="0">
                            <a:latin typeface="Cambria Math"/>
                          </a:rPr>
                          <m:t>𝑒</m:t>
                        </m:r>
                        <m:r>
                          <a:rPr lang="en-US" b="0" i="1" smtClean="0">
                            <a:latin typeface="Cambria Math"/>
                          </a:rPr>
                          <m:t>0</m:t>
                        </m:r>
                      </m:sub>
                    </m:sSub>
                    <m:r>
                      <a:rPr lang="en-US" b="0" i="1" smtClean="0">
                        <a:latin typeface="Cambria Math"/>
                      </a:rPr>
                      <m:t>=</m:t>
                    </m:r>
                    <m:r>
                      <a:rPr lang="en-US" b="0" i="1" smtClean="0">
                        <a:latin typeface="Cambria Math"/>
                      </a:rPr>
                      <m:t>383</m:t>
                    </m:r>
                    <m:r>
                      <a:rPr lang="en-US" b="0" i="1" smtClean="0">
                        <a:latin typeface="Cambria Math"/>
                      </a:rPr>
                      <m:t>.</m:t>
                    </m:r>
                    <m:r>
                      <a:rPr lang="en-US" b="0" i="1" smtClean="0">
                        <a:latin typeface="Cambria Math"/>
                      </a:rPr>
                      <m:t>02</m:t>
                    </m:r>
                    <m:r>
                      <a:rPr lang="en-US" b="0" i="1" smtClean="0">
                        <a:latin typeface="Cambria Math"/>
                      </a:rPr>
                      <m:t>−</m:t>
                    </m:r>
                    <m:r>
                      <a:rPr lang="en-US" b="0" i="1" smtClean="0">
                        <a:latin typeface="Cambria Math"/>
                      </a:rPr>
                      <m:t>69</m:t>
                    </m:r>
                    <m:r>
                      <a:rPr lang="en-US" b="0" i="1" smtClean="0">
                        <a:latin typeface="Cambria Math"/>
                      </a:rPr>
                      <m:t>.</m:t>
                    </m:r>
                    <m:r>
                      <a:rPr lang="en-US" b="0" i="1" smtClean="0">
                        <a:latin typeface="Cambria Math"/>
                      </a:rPr>
                      <m:t>6</m:t>
                    </m:r>
                    <m:r>
                      <a:rPr lang="en-US" b="0" i="1" smtClean="0">
                        <a:latin typeface="Cambria Math"/>
                      </a:rPr>
                      <m:t>=</m:t>
                    </m:r>
                    <m:r>
                      <a:rPr lang="en-US" b="0" i="1" smtClean="0">
                        <a:latin typeface="Cambria Math"/>
                      </a:rPr>
                      <m:t>313</m:t>
                    </m:r>
                    <m:r>
                      <a:rPr lang="en-US" b="0" i="1" smtClean="0">
                        <a:latin typeface="Cambria Math"/>
                      </a:rPr>
                      <m:t>.</m:t>
                    </m:r>
                    <m:r>
                      <a:rPr lang="en-US" b="0" i="1" smtClean="0">
                        <a:latin typeface="Cambria Math"/>
                      </a:rPr>
                      <m:t>42</m:t>
                    </m:r>
                    <m:r>
                      <a:rPr lang="en-US" b="0" i="1" smtClean="0">
                        <a:latin typeface="Cambria Math"/>
                      </a:rPr>
                      <m:t> </m:t>
                    </m:r>
                    <m:r>
                      <a:rPr lang="en-US" b="0" i="1" smtClean="0">
                        <a:latin typeface="Cambria Math"/>
                      </a:rPr>
                      <m:t>𝑀𝑊</m:t>
                    </m:r>
                  </m:oMath>
                </a14:m>
                <a:r>
                  <a:rPr lang="en-US" dirty="0" smtClean="0"/>
                  <a:t> per phase                                        = 3x313.42 = 940.3 MW (3-φ) of input shaft power</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741" t="-1752" r="-667"/>
                </a:stretch>
              </a:blipFill>
            </p:spPr>
            <p:txBody>
              <a:bodyPr/>
              <a:lstStyle/>
              <a:p>
                <a:r>
                  <a:rPr lang="en-US">
                    <a:noFill/>
                  </a:rPr>
                  <a:t> </a:t>
                </a:r>
              </a:p>
            </p:txBody>
          </p:sp>
        </mc:Fallback>
      </mc:AlternateContent>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257424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7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t>Thank You</a:t>
            </a:r>
            <a:endParaRPr lang="en-US"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725926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8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TotalTime>
  <Words>1380</Words>
  <Application>Microsoft Office PowerPoint</Application>
  <PresentationFormat>عرض على الشاشة (3:4)‏</PresentationFormat>
  <Paragraphs>48</Paragraphs>
  <Slides>13</Slides>
  <Notes>0</Notes>
  <HiddenSlides>0</HiddenSlides>
  <MMClips>13</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Office Theme</vt:lpstr>
      <vt:lpstr>Power system stability</vt:lpstr>
      <vt:lpstr>Transient Stability-Equal Area Criterion</vt:lpstr>
      <vt:lpstr>عرض تقديمي في PowerPoint</vt:lpstr>
      <vt:lpstr>عرض تقديمي في PowerPoint</vt:lpstr>
      <vt:lpstr>عرض تقديمي في PowerPoint</vt:lpstr>
      <vt:lpstr>عرض تقديمي في PowerPoint</vt:lpstr>
      <vt:lpstr>Application to sudden change in power input:-</vt:lpstr>
      <vt:lpstr>عرض تقديمي في PowerPoint</vt:lpstr>
      <vt:lpstr>Example 1</vt:lpstr>
      <vt:lpstr>عرض تقديمي في PowerPoint</vt:lpstr>
      <vt:lpstr>عرض تقديمي في PowerPoint</vt:lpstr>
      <vt:lpstr>عرض تقديمي في PowerPoint</vt:lpstr>
      <vt:lpstr>عرض تقديمي في PowerPoint</vt:lpstr>
    </vt:vector>
  </TitlesOfParts>
  <Company>Microsoft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system stability</dc:title>
  <dc:creator>DR.Ahmed Saker</dc:creator>
  <cp:lastModifiedBy>Twc</cp:lastModifiedBy>
  <cp:revision>37</cp:revision>
  <dcterms:created xsi:type="dcterms:W3CDTF">2024-09-26T18:33:46Z</dcterms:created>
  <dcterms:modified xsi:type="dcterms:W3CDTF">2025-07-26T15:15:04Z</dcterms:modified>
</cp:coreProperties>
</file>